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91"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9" r:id="rId24"/>
    <p:sldId id="287" r:id="rId25"/>
    <p:sldId id="277" r:id="rId26"/>
    <p:sldId id="278" r:id="rId27"/>
    <p:sldId id="279" r:id="rId28"/>
    <p:sldId id="280" r:id="rId29"/>
    <p:sldId id="281" r:id="rId30"/>
    <p:sldId id="282" r:id="rId31"/>
    <p:sldId id="283" r:id="rId32"/>
    <p:sldId id="290" r:id="rId33"/>
    <p:sldId id="284" r:id="rId34"/>
    <p:sldId id="285" r:id="rId35"/>
    <p:sldId id="286" r:id="rId36"/>
  </p:sldIdLst>
  <p:sldSz cx="18288000" cy="10287000"/>
  <p:notesSz cx="6858000" cy="9144000"/>
  <p:embeddedFontLst>
    <p:embeddedFont>
      <p:font typeface="Bebas Neue" panose="020B0604020202020204" charset="0"/>
      <p:regular r:id="rId37"/>
    </p:embeddedFont>
    <p:embeddedFont>
      <p:font typeface="Canva Sans Bold" panose="020B0604020202020204" charset="0"/>
      <p:regular r:id="rId38"/>
    </p:embeddedFont>
    <p:embeddedFont>
      <p:font typeface="Proxima Nova Bold" panose="020B0604020202020204" charset="0"/>
      <p:regular r:id="rId39"/>
    </p:embeddedFont>
    <p:embeddedFont>
      <p:font typeface="DM Serif Display" panose="020B0604020202020204" charset="0"/>
      <p:regular r:id="rId40"/>
    </p:embeddedFont>
    <p:embeddedFont>
      <p:font typeface="Austere  Display" panose="020B0604020202020204" charset="-128"/>
      <p:regular r:id="rId41"/>
    </p:embeddedFont>
    <p:embeddedFont>
      <p:font typeface="Proxima Nova" panose="020B0604020202020204" charset="0"/>
      <p:regular r:id="rId42"/>
    </p:embeddedFont>
    <p:embeddedFont>
      <p:font typeface="Assertive Display" panose="020B0604020202020204" charset="-128"/>
      <p:regular r:id="rId43"/>
    </p:embeddedFont>
    <p:embeddedFont>
      <p:font typeface="Calibri" panose="020F0502020204030204" pitchFamily="34" charset="0"/>
      <p:regular r:id="rId44"/>
      <p:bold r:id="rId45"/>
      <p:italic r:id="rId46"/>
      <p:boldItalic r:id="rId47"/>
    </p:embeddedFont>
    <p:embeddedFont>
      <p:font typeface="Ample Display" panose="020B0604020202020204" charset="-128"/>
      <p:regular r:id="rId48"/>
    </p:embeddedFont>
    <p:embeddedFont>
      <p:font typeface="Playfair Display SC Bold" panose="020B0604020202020204" charset="0"/>
      <p:regular r:id="rId49"/>
    </p:embeddedFont>
    <p:embeddedFont>
      <p:font typeface="Bebas Neue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38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9.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9.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1544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43" b="-14174"/>
            </a:stretch>
          </a:blipFill>
        </p:spPr>
      </p:sp>
      <p:sp>
        <p:nvSpPr>
          <p:cNvPr id="3" name="Freeform 3"/>
          <p:cNvSpPr/>
          <p:nvPr/>
        </p:nvSpPr>
        <p:spPr>
          <a:xfrm>
            <a:off x="6191702" y="-258390"/>
            <a:ext cx="4978117" cy="4978005"/>
          </a:xfrm>
          <a:custGeom>
            <a:avLst/>
            <a:gdLst/>
            <a:ahLst/>
            <a:cxnLst/>
            <a:rect l="l" t="t" r="r" b="b"/>
            <a:pathLst>
              <a:path w="4978117" h="4978005">
                <a:moveTo>
                  <a:pt x="0" y="0"/>
                </a:moveTo>
                <a:lnTo>
                  <a:pt x="4978116" y="0"/>
                </a:lnTo>
                <a:lnTo>
                  <a:pt x="4978116" y="4978005"/>
                </a:lnTo>
                <a:lnTo>
                  <a:pt x="0" y="4978005"/>
                </a:lnTo>
                <a:lnTo>
                  <a:pt x="0" y="0"/>
                </a:lnTo>
                <a:close/>
              </a:path>
            </a:pathLst>
          </a:custGeom>
          <a:blipFill>
            <a:blip r:embed="rId3"/>
            <a:stretch>
              <a:fillRect t="-981" b="-981"/>
            </a:stretch>
          </a:blipFill>
        </p:spPr>
      </p:sp>
      <p:sp>
        <p:nvSpPr>
          <p:cNvPr id="4" name="TextBox 4"/>
          <p:cNvSpPr txBox="1"/>
          <p:nvPr/>
        </p:nvSpPr>
        <p:spPr>
          <a:xfrm>
            <a:off x="1673021" y="3534774"/>
            <a:ext cx="14941959" cy="10025822"/>
          </a:xfrm>
          <a:prstGeom prst="rect">
            <a:avLst/>
          </a:prstGeom>
        </p:spPr>
        <p:txBody>
          <a:bodyPr lIns="0" tIns="0" rIns="0" bIns="0" rtlCol="0" anchor="t">
            <a:spAutoFit/>
          </a:bodyPr>
          <a:lstStyle/>
          <a:p>
            <a:pPr algn="ctr">
              <a:lnSpc>
                <a:spcPts val="5284"/>
              </a:lnSpc>
            </a:pPr>
            <a:endParaRPr/>
          </a:p>
          <a:p>
            <a:pPr algn="ctr">
              <a:lnSpc>
                <a:spcPts val="9484"/>
              </a:lnSpc>
            </a:pPr>
            <a:r>
              <a:rPr lang="en-US" sz="6774">
                <a:solidFill>
                  <a:srgbClr val="66772B"/>
                </a:solidFill>
                <a:latin typeface="DM Serif Display"/>
                <a:ea typeface="DM Serif Display"/>
                <a:cs typeface="DM Serif Display"/>
                <a:sym typeface="DM Serif Display"/>
              </a:rPr>
              <a:t>MANGALAM COLLEGE OF ENGINEERING</a:t>
            </a:r>
          </a:p>
          <a:p>
            <a:pPr algn="ctr">
              <a:lnSpc>
                <a:spcPts val="7000"/>
              </a:lnSpc>
            </a:pPr>
            <a:r>
              <a:rPr lang="en-US" sz="5000" smtClean="0">
                <a:solidFill>
                  <a:srgbClr val="FF3131"/>
                </a:solidFill>
                <a:latin typeface="Ample Display"/>
                <a:ea typeface="Ample Display"/>
                <a:cs typeface="Ample Display"/>
                <a:sym typeface="Ample Display"/>
              </a:rPr>
              <a:t>DEPARTMENT </a:t>
            </a:r>
            <a:r>
              <a:rPr lang="en-US" sz="5000">
                <a:solidFill>
                  <a:srgbClr val="FF3131"/>
                </a:solidFill>
                <a:latin typeface="Ample Display"/>
                <a:ea typeface="Ample Display"/>
                <a:cs typeface="Ample Display"/>
                <a:sym typeface="Ample Display"/>
              </a:rPr>
              <a:t>OF COMPUTER </a:t>
            </a:r>
            <a:r>
              <a:rPr lang="en-US" sz="5000" smtClean="0">
                <a:solidFill>
                  <a:srgbClr val="FF3131"/>
                </a:solidFill>
                <a:latin typeface="Ample Display"/>
                <a:ea typeface="Ample Display"/>
                <a:cs typeface="Ample Display"/>
                <a:sym typeface="Ample Display"/>
              </a:rPr>
              <a:t>APPLICATION</a:t>
            </a:r>
          </a:p>
          <a:p>
            <a:pPr lvl="5" algn="just">
              <a:lnSpc>
                <a:spcPts val="7000"/>
              </a:lnSpc>
            </a:pPr>
            <a:r>
              <a:rPr lang="en-US" sz="5000" smtClean="0">
                <a:solidFill>
                  <a:srgbClr val="FF3131"/>
                </a:solidFill>
                <a:latin typeface="Ample Display"/>
                <a:ea typeface="Ample Display"/>
                <a:cs typeface="Ample Display"/>
                <a:sym typeface="Ample Display"/>
              </a:rPr>
              <a:t>  </a:t>
            </a:r>
            <a:r>
              <a:rPr lang="en-US" sz="3600" u="sng" smtClean="0">
                <a:solidFill>
                  <a:srgbClr val="00B050"/>
                </a:solidFill>
                <a:latin typeface="Ample Display"/>
                <a:ea typeface="Ample Display"/>
                <a:cs typeface="Ample Display"/>
                <a:sym typeface="Ample Display"/>
              </a:rPr>
              <a:t>Project </a:t>
            </a:r>
            <a:r>
              <a:rPr lang="en-US" sz="3600" u="sng" smtClean="0">
                <a:solidFill>
                  <a:srgbClr val="00B050"/>
                </a:solidFill>
                <a:latin typeface="Ample Display"/>
                <a:ea typeface="Ample Display"/>
                <a:cs typeface="Ample Display"/>
                <a:sym typeface="Ample Display"/>
              </a:rPr>
              <a:t>Guide </a:t>
            </a:r>
            <a:r>
              <a:rPr lang="en-US" sz="3600" smtClean="0">
                <a:solidFill>
                  <a:srgbClr val="0070C0"/>
                </a:solidFill>
                <a:latin typeface="Ample Display"/>
                <a:ea typeface="Ample Display"/>
                <a:cs typeface="Ample Display"/>
                <a:sym typeface="Ample Display"/>
              </a:rPr>
              <a:t>	            	</a:t>
            </a:r>
            <a:r>
              <a:rPr lang="en-US" sz="3600" smtClean="0">
                <a:solidFill>
                  <a:srgbClr val="0070C0"/>
                </a:solidFill>
                <a:latin typeface="Ample Display"/>
                <a:ea typeface="Ample Display"/>
                <a:cs typeface="Ample Display"/>
                <a:sym typeface="Ample Display"/>
              </a:rPr>
              <a:t>               BIBIN </a:t>
            </a:r>
            <a:r>
              <a:rPr lang="en-US" sz="3600" smtClean="0">
                <a:solidFill>
                  <a:srgbClr val="0070C0"/>
                </a:solidFill>
                <a:latin typeface="Ample Display"/>
                <a:ea typeface="Ample Display"/>
                <a:cs typeface="Ample Display"/>
                <a:sym typeface="Ample Display"/>
              </a:rPr>
              <a:t>BINOY</a:t>
            </a:r>
          </a:p>
          <a:p>
            <a:pPr lvl="5" algn="just"/>
            <a:r>
              <a:rPr lang="en-US" sz="3600" smtClean="0">
                <a:solidFill>
                  <a:srgbClr val="0070C0"/>
                </a:solidFill>
                <a:latin typeface="Ample Display"/>
                <a:ea typeface="Ample Display"/>
                <a:cs typeface="Ample Display"/>
                <a:sym typeface="Ample Display"/>
              </a:rPr>
              <a:t>  </a:t>
            </a:r>
            <a:r>
              <a:rPr lang="en-US" sz="3600" smtClean="0">
                <a:solidFill>
                  <a:srgbClr val="0070C0"/>
                </a:solidFill>
                <a:latin typeface="Ample Display"/>
                <a:ea typeface="Ample Display"/>
                <a:cs typeface="Ample Display"/>
                <a:sym typeface="Ample Display"/>
              </a:rPr>
              <a:t>Eldhose </a:t>
            </a:r>
            <a:r>
              <a:rPr lang="en-US" sz="3600" smtClean="0">
                <a:solidFill>
                  <a:srgbClr val="0070C0"/>
                </a:solidFill>
                <a:latin typeface="Ample Display"/>
                <a:ea typeface="Ample Display"/>
                <a:cs typeface="Ample Display"/>
                <a:sym typeface="Ample Display"/>
              </a:rPr>
              <a:t>K Paul		                  	</a:t>
            </a:r>
            <a:r>
              <a:rPr lang="en-US" sz="3600" smtClean="0">
                <a:solidFill>
                  <a:srgbClr val="0070C0"/>
                </a:solidFill>
                <a:latin typeface="Ample Display"/>
                <a:ea typeface="Ample Display"/>
                <a:cs typeface="Ample Display"/>
                <a:sym typeface="Ample Display"/>
              </a:rPr>
              <a:t>MCA</a:t>
            </a:r>
          </a:p>
          <a:p>
            <a:pPr lvl="5" algn="just"/>
            <a:r>
              <a:rPr lang="en-US" sz="3600" smtClean="0">
                <a:solidFill>
                  <a:srgbClr val="0070C0"/>
                </a:solidFill>
                <a:latin typeface="Ample Display"/>
                <a:ea typeface="Ample Display"/>
                <a:cs typeface="Ample Display"/>
                <a:sym typeface="Ample Display"/>
              </a:rPr>
              <a:t>  Associate Professor				MLM23MCA-2022</a:t>
            </a:r>
          </a:p>
          <a:p>
            <a:pPr lvl="5"/>
            <a:r>
              <a:rPr lang="en-US" sz="3600" smtClean="0">
                <a:solidFill>
                  <a:srgbClr val="0070C0"/>
                </a:solidFill>
                <a:latin typeface="Ample Display"/>
                <a:ea typeface="Ample Display"/>
                <a:cs typeface="Ample Display"/>
                <a:sym typeface="Ample Display"/>
              </a:rPr>
              <a:t>  DCA</a:t>
            </a:r>
            <a:endParaRPr lang="en-US" sz="3600">
              <a:solidFill>
                <a:srgbClr val="0070C0"/>
              </a:solidFill>
              <a:latin typeface="Ample Display"/>
              <a:ea typeface="Ample Display"/>
              <a:cs typeface="Ample Display"/>
              <a:sym typeface="Ample Display"/>
            </a:endParaRPr>
          </a:p>
          <a:p>
            <a:pPr algn="ctr"/>
            <a:endParaRPr lang="en-US" sz="3600">
              <a:solidFill>
                <a:srgbClr val="FF3131"/>
              </a:solidFill>
              <a:latin typeface="Ample Display"/>
              <a:ea typeface="Ample Display"/>
              <a:cs typeface="Ample Display"/>
              <a:sym typeface="Ample Display"/>
            </a:endParaRPr>
          </a:p>
          <a:p>
            <a:pPr algn="ctr"/>
            <a:endParaRPr lang="en-US" sz="5000">
              <a:solidFill>
                <a:srgbClr val="FF3131"/>
              </a:solidFill>
              <a:latin typeface="Ample Display"/>
              <a:ea typeface="Ample Display"/>
              <a:cs typeface="Ample Display"/>
              <a:sym typeface="Ample Display"/>
            </a:endParaRPr>
          </a:p>
          <a:p>
            <a:pPr algn="ctr"/>
            <a:endParaRPr lang="en-US" sz="5000">
              <a:solidFill>
                <a:srgbClr val="FF3131"/>
              </a:solidFill>
              <a:latin typeface="Ample Display"/>
              <a:ea typeface="Ample Display"/>
              <a:cs typeface="Ample Display"/>
              <a:sym typeface="Ample Display"/>
            </a:endParaRPr>
          </a:p>
          <a:p>
            <a:pPr algn="ctr">
              <a:lnSpc>
                <a:spcPts val="5284"/>
              </a:lnSpc>
            </a:pPr>
            <a:endParaRPr lang="en-US" sz="5000">
              <a:solidFill>
                <a:srgbClr val="FF3131"/>
              </a:solidFill>
              <a:latin typeface="Ample Display"/>
              <a:ea typeface="Ample Display"/>
              <a:cs typeface="Ample Display"/>
              <a:sym typeface="Ample Display"/>
            </a:endParaRPr>
          </a:p>
          <a:p>
            <a:pPr algn="ctr">
              <a:lnSpc>
                <a:spcPts val="5284"/>
              </a:lnSpc>
              <a:spcBef>
                <a:spcPct val="0"/>
              </a:spcBef>
            </a:pPr>
            <a:endParaRPr lang="en-US" sz="5000">
              <a:solidFill>
                <a:srgbClr val="FF3131"/>
              </a:solidFill>
              <a:latin typeface="Ample Display"/>
              <a:ea typeface="Ample Display"/>
              <a:cs typeface="Ample Display"/>
              <a:sym typeface="Ample Display"/>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7FDF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2070676" y="3669999"/>
            <a:ext cx="13657057" cy="0"/>
          </a:xfrm>
          <a:prstGeom prst="line">
            <a:avLst/>
          </a:prstGeom>
          <a:ln w="38100" cap="flat">
            <a:solidFill>
              <a:srgbClr val="48BAC3"/>
            </a:solidFill>
            <a:prstDash val="solid"/>
            <a:headEnd type="none" w="sm" len="sm"/>
            <a:tailEnd type="none" w="sm" len="sm"/>
          </a:ln>
        </p:spPr>
      </p:sp>
      <p:grpSp>
        <p:nvGrpSpPr>
          <p:cNvPr id="7" name="Group 7"/>
          <p:cNvGrpSpPr/>
          <p:nvPr/>
        </p:nvGrpSpPr>
        <p:grpSpPr>
          <a:xfrm>
            <a:off x="2070676" y="4376833"/>
            <a:ext cx="8803099" cy="3844838"/>
            <a:chOff x="0" y="0"/>
            <a:chExt cx="2318512" cy="1012632"/>
          </a:xfrm>
        </p:grpSpPr>
        <p:sp>
          <p:nvSpPr>
            <p:cNvPr id="8" name="Freeform 8"/>
            <p:cNvSpPr/>
            <p:nvPr/>
          </p:nvSpPr>
          <p:spPr>
            <a:xfrm>
              <a:off x="0" y="0"/>
              <a:ext cx="2318512" cy="1012632"/>
            </a:xfrm>
            <a:custGeom>
              <a:avLst/>
              <a:gdLst/>
              <a:ahLst/>
              <a:cxnLst/>
              <a:rect l="l" t="t" r="r" b="b"/>
              <a:pathLst>
                <a:path w="2318512" h="1012632">
                  <a:moveTo>
                    <a:pt x="0" y="0"/>
                  </a:moveTo>
                  <a:lnTo>
                    <a:pt x="2318512" y="0"/>
                  </a:lnTo>
                  <a:lnTo>
                    <a:pt x="2318512" y="1012632"/>
                  </a:lnTo>
                  <a:lnTo>
                    <a:pt x="0" y="1012632"/>
                  </a:lnTo>
                  <a:close/>
                </a:path>
              </a:pathLst>
            </a:custGeom>
            <a:solidFill>
              <a:srgbClr val="000000">
                <a:alpha val="0"/>
              </a:srgbClr>
            </a:solidFill>
            <a:ln w="38100" cap="sq">
              <a:solidFill>
                <a:srgbClr val="48BAC3"/>
              </a:solidFill>
              <a:prstDash val="solid"/>
              <a:miter/>
            </a:ln>
          </p:spPr>
        </p:sp>
        <p:sp>
          <p:nvSpPr>
            <p:cNvPr id="9" name="TextBox 9"/>
            <p:cNvSpPr txBox="1"/>
            <p:nvPr/>
          </p:nvSpPr>
          <p:spPr>
            <a:xfrm>
              <a:off x="0" y="-38100"/>
              <a:ext cx="2318512" cy="1050732"/>
            </a:xfrm>
            <a:prstGeom prst="rect">
              <a:avLst/>
            </a:prstGeom>
          </p:spPr>
          <p:txBody>
            <a:bodyPr lIns="50800" tIns="50800" rIns="50800" bIns="50800" rtlCol="0" anchor="ctr"/>
            <a:lstStyle/>
            <a:p>
              <a:pPr algn="ctr">
                <a:lnSpc>
                  <a:spcPts val="2659"/>
                </a:lnSpc>
              </a:pPr>
              <a:endParaRPr/>
            </a:p>
          </p:txBody>
        </p:sp>
      </p:grpSp>
      <p:grpSp>
        <p:nvGrpSpPr>
          <p:cNvPr id="10" name="Group 10"/>
          <p:cNvGrpSpPr>
            <a:grpSpLocks noChangeAspect="1"/>
          </p:cNvGrpSpPr>
          <p:nvPr/>
        </p:nvGrpSpPr>
        <p:grpSpPr>
          <a:xfrm>
            <a:off x="11577043" y="2080582"/>
            <a:ext cx="4687007" cy="6240137"/>
            <a:chOff x="0" y="0"/>
            <a:chExt cx="3663950" cy="4878070"/>
          </a:xfrm>
        </p:grpSpPr>
        <p:sp>
          <p:nvSpPr>
            <p:cNvPr id="11" name="Freeform 11"/>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108454" t="-21074" r="-69367" b="-17433"/>
              </a:stretch>
            </a:blipFill>
          </p:spPr>
        </p:sp>
        <p:sp>
          <p:nvSpPr>
            <p:cNvPr id="12" name="Freeform 12"/>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7FDFE"/>
            </a:solidFill>
          </p:spPr>
        </p:sp>
      </p:grpSp>
      <p:sp>
        <p:nvSpPr>
          <p:cNvPr id="13" name="TextBox 13"/>
          <p:cNvSpPr txBox="1"/>
          <p:nvPr/>
        </p:nvSpPr>
        <p:spPr>
          <a:xfrm>
            <a:off x="2070676" y="2362533"/>
            <a:ext cx="4993885" cy="1288416"/>
          </a:xfrm>
          <a:prstGeom prst="rect">
            <a:avLst/>
          </a:prstGeom>
        </p:spPr>
        <p:txBody>
          <a:bodyPr lIns="0" tIns="0" rIns="0" bIns="0" rtlCol="0" anchor="t">
            <a:spAutoFit/>
          </a:bodyPr>
          <a:lstStyle/>
          <a:p>
            <a:pPr algn="l">
              <a:lnSpc>
                <a:spcPts val="9130"/>
              </a:lnSpc>
            </a:pPr>
            <a:r>
              <a:rPr lang="en-US" sz="11000">
                <a:solidFill>
                  <a:srgbClr val="292929"/>
                </a:solidFill>
                <a:latin typeface="Bebas Neue"/>
                <a:ea typeface="Bebas Neue"/>
                <a:cs typeface="Bebas Neue"/>
                <a:sym typeface="Bebas Neue"/>
              </a:rPr>
              <a:t>MODULES</a:t>
            </a:r>
          </a:p>
        </p:txBody>
      </p:sp>
      <p:sp>
        <p:nvSpPr>
          <p:cNvPr id="14" name="TextBox 14"/>
          <p:cNvSpPr txBox="1"/>
          <p:nvPr/>
        </p:nvSpPr>
        <p:spPr>
          <a:xfrm>
            <a:off x="2437667" y="4930243"/>
            <a:ext cx="3570261" cy="696593"/>
          </a:xfrm>
          <a:prstGeom prst="rect">
            <a:avLst/>
          </a:prstGeom>
        </p:spPr>
        <p:txBody>
          <a:bodyPr lIns="0" tIns="0" rIns="0" bIns="0" rtlCol="0" anchor="t">
            <a:spAutoFit/>
          </a:bodyPr>
          <a:lstStyle/>
          <a:p>
            <a:pPr marL="1144256" lvl="1" indent="-572128" algn="l">
              <a:lnSpc>
                <a:spcPts val="5299"/>
              </a:lnSpc>
              <a:buFont typeface="Arial"/>
              <a:buChar char="•"/>
            </a:pPr>
            <a:r>
              <a:rPr lang="en-US" sz="5299">
                <a:solidFill>
                  <a:srgbClr val="2D3541"/>
                </a:solidFill>
                <a:latin typeface="Proxima Nova"/>
                <a:ea typeface="Proxima Nova"/>
                <a:cs typeface="Proxima Nova"/>
                <a:sym typeface="Proxima Nova"/>
              </a:rPr>
              <a:t>ADMIN</a:t>
            </a:r>
          </a:p>
        </p:txBody>
      </p:sp>
      <p:sp>
        <p:nvSpPr>
          <p:cNvPr id="15" name="TextBox 15"/>
          <p:cNvSpPr txBox="1"/>
          <p:nvPr/>
        </p:nvSpPr>
        <p:spPr>
          <a:xfrm>
            <a:off x="5893240" y="4939768"/>
            <a:ext cx="3250760" cy="766443"/>
          </a:xfrm>
          <a:prstGeom prst="rect">
            <a:avLst/>
          </a:prstGeom>
        </p:spPr>
        <p:txBody>
          <a:bodyPr lIns="0" tIns="0" rIns="0" bIns="0" rtlCol="0" anchor="t">
            <a:spAutoFit/>
          </a:bodyPr>
          <a:lstStyle/>
          <a:p>
            <a:pPr marL="1252203" lvl="1" indent="-626102" algn="l">
              <a:lnSpc>
                <a:spcPts val="5799"/>
              </a:lnSpc>
              <a:buFont typeface="Arial"/>
              <a:buChar char="•"/>
            </a:pPr>
            <a:r>
              <a:rPr lang="en-US" sz="5799">
                <a:solidFill>
                  <a:srgbClr val="2D3541"/>
                </a:solidFill>
                <a:latin typeface="Proxima Nova"/>
                <a:ea typeface="Proxima Nova"/>
                <a:cs typeface="Proxima Nova"/>
                <a:sym typeface="Proxima Nova"/>
              </a:rPr>
              <a:t>USER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900143" cy="10287000"/>
            <a:chOff x="0" y="0"/>
            <a:chExt cx="1817322" cy="2709333"/>
          </a:xfrm>
        </p:grpSpPr>
        <p:sp>
          <p:nvSpPr>
            <p:cNvPr id="3" name="Freeform 3"/>
            <p:cNvSpPr/>
            <p:nvPr/>
          </p:nvSpPr>
          <p:spPr>
            <a:xfrm>
              <a:off x="0" y="0"/>
              <a:ext cx="1817322" cy="2709333"/>
            </a:xfrm>
            <a:custGeom>
              <a:avLst/>
              <a:gdLst/>
              <a:ahLst/>
              <a:cxnLst/>
              <a:rect l="l" t="t" r="r" b="b"/>
              <a:pathLst>
                <a:path w="1817322" h="2709333">
                  <a:moveTo>
                    <a:pt x="0" y="0"/>
                  </a:moveTo>
                  <a:lnTo>
                    <a:pt x="1817322" y="0"/>
                  </a:lnTo>
                  <a:lnTo>
                    <a:pt x="1817322" y="2709333"/>
                  </a:lnTo>
                  <a:lnTo>
                    <a:pt x="0" y="2709333"/>
                  </a:lnTo>
                  <a:close/>
                </a:path>
              </a:pathLst>
            </a:custGeom>
            <a:solidFill>
              <a:srgbClr val="48BAC3"/>
            </a:solidFill>
          </p:spPr>
        </p:sp>
        <p:sp>
          <p:nvSpPr>
            <p:cNvPr id="4" name="TextBox 4"/>
            <p:cNvSpPr txBox="1"/>
            <p:nvPr/>
          </p:nvSpPr>
          <p:spPr>
            <a:xfrm>
              <a:off x="0" y="-38100"/>
              <a:ext cx="1817322"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028700"/>
            <a:ext cx="16230600" cy="2355401"/>
            <a:chOff x="0" y="0"/>
            <a:chExt cx="4274726" cy="620353"/>
          </a:xfrm>
        </p:grpSpPr>
        <p:sp>
          <p:nvSpPr>
            <p:cNvPr id="6" name="Freeform 6"/>
            <p:cNvSpPr/>
            <p:nvPr/>
          </p:nvSpPr>
          <p:spPr>
            <a:xfrm>
              <a:off x="0" y="0"/>
              <a:ext cx="4274726" cy="620353"/>
            </a:xfrm>
            <a:custGeom>
              <a:avLst/>
              <a:gdLst/>
              <a:ahLst/>
              <a:cxnLst/>
              <a:rect l="l" t="t" r="r" b="b"/>
              <a:pathLst>
                <a:path w="4274726" h="620353">
                  <a:moveTo>
                    <a:pt x="0" y="0"/>
                  </a:moveTo>
                  <a:lnTo>
                    <a:pt x="4274726" y="0"/>
                  </a:lnTo>
                  <a:lnTo>
                    <a:pt x="4274726" y="620353"/>
                  </a:lnTo>
                  <a:lnTo>
                    <a:pt x="0" y="620353"/>
                  </a:lnTo>
                  <a:close/>
                </a:path>
              </a:pathLst>
            </a:custGeom>
            <a:solidFill>
              <a:srgbClr val="2D3541"/>
            </a:solidFill>
          </p:spPr>
        </p:sp>
        <p:sp>
          <p:nvSpPr>
            <p:cNvPr id="7" name="TextBox 7"/>
            <p:cNvSpPr txBox="1"/>
            <p:nvPr/>
          </p:nvSpPr>
          <p:spPr>
            <a:xfrm>
              <a:off x="0" y="-38100"/>
              <a:ext cx="4274726" cy="658453"/>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028700" y="3386880"/>
            <a:ext cx="5871443" cy="5871420"/>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7380" r="-22618"/>
              </a:stretch>
            </a:blipFill>
          </p:spPr>
        </p:sp>
      </p:grpSp>
      <p:sp>
        <p:nvSpPr>
          <p:cNvPr id="10" name="TextBox 10"/>
          <p:cNvSpPr txBox="1"/>
          <p:nvPr/>
        </p:nvSpPr>
        <p:spPr>
          <a:xfrm>
            <a:off x="3964422" y="1923190"/>
            <a:ext cx="10162014" cy="947421"/>
          </a:xfrm>
          <a:prstGeom prst="rect">
            <a:avLst/>
          </a:prstGeom>
        </p:spPr>
        <p:txBody>
          <a:bodyPr lIns="0" tIns="0" rIns="0" bIns="0" rtlCol="0" anchor="t">
            <a:spAutoFit/>
          </a:bodyPr>
          <a:lstStyle/>
          <a:p>
            <a:pPr algn="l">
              <a:lnSpc>
                <a:spcPts val="6640"/>
              </a:lnSpc>
            </a:pPr>
            <a:r>
              <a:rPr lang="en-US" sz="8000">
                <a:solidFill>
                  <a:srgbClr val="00BF63"/>
                </a:solidFill>
                <a:latin typeface="Bebas Neue"/>
                <a:ea typeface="Bebas Neue"/>
                <a:cs typeface="Bebas Neue"/>
                <a:sym typeface="Bebas Neue"/>
              </a:rPr>
              <a:t>ABOUT SKIN CARE COMPANION</a:t>
            </a:r>
          </a:p>
        </p:txBody>
      </p:sp>
      <p:sp>
        <p:nvSpPr>
          <p:cNvPr id="11" name="TextBox 11"/>
          <p:cNvSpPr txBox="1"/>
          <p:nvPr/>
        </p:nvSpPr>
        <p:spPr>
          <a:xfrm>
            <a:off x="7128568" y="3507387"/>
            <a:ext cx="10130732" cy="6163438"/>
          </a:xfrm>
          <a:prstGeom prst="rect">
            <a:avLst/>
          </a:prstGeom>
        </p:spPr>
        <p:txBody>
          <a:bodyPr lIns="0" tIns="0" rIns="0" bIns="0" rtlCol="0" anchor="t">
            <a:spAutoFit/>
          </a:bodyPr>
          <a:lstStyle/>
          <a:p>
            <a:pPr algn="l">
              <a:lnSpc>
                <a:spcPts val="6172"/>
              </a:lnSpc>
            </a:pPr>
            <a:r>
              <a:rPr lang="en-US" sz="3086" b="1">
                <a:solidFill>
                  <a:srgbClr val="211F20"/>
                </a:solidFill>
                <a:latin typeface="Proxima Nova Bold"/>
                <a:ea typeface="Proxima Nova Bold"/>
                <a:cs typeface="Proxima Nova Bold"/>
                <a:sym typeface="Proxima Nova Bold"/>
              </a:rPr>
              <a:t>The application utilizes a trained machine learning model to analyze user-input symptoms and predict potential skin conditions. Users simply answer a series of targeted questions about their symptoms, such as the appearance of rashes, skin texture, color changes, and other relevant details. The model then processes this information and compares it against a vast dataset of known skin conditions to provide a probable diagnosis.</a:t>
            </a:r>
          </a:p>
        </p:txBody>
      </p:sp>
      <p:sp>
        <p:nvSpPr>
          <p:cNvPr id="12" name="AutoShape 12"/>
          <p:cNvSpPr/>
          <p:nvPr/>
        </p:nvSpPr>
        <p:spPr>
          <a:xfrm flipV="1">
            <a:off x="8082175" y="8358196"/>
            <a:ext cx="9177125" cy="0"/>
          </a:xfrm>
          <a:prstGeom prst="line">
            <a:avLst/>
          </a:prstGeom>
          <a:ln w="28575" cap="flat">
            <a:solidFill>
              <a:srgbClr val="D9D9D9"/>
            </a:solidFill>
            <a:prstDash val="solid"/>
            <a:headEnd type="none" w="sm" len="sm"/>
            <a:tailEnd type="none" w="sm" len="sm"/>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115294" y="2837673"/>
            <a:ext cx="18518589" cy="11041046"/>
            <a:chOff x="0" y="0"/>
            <a:chExt cx="4877324" cy="2907930"/>
          </a:xfrm>
        </p:grpSpPr>
        <p:sp>
          <p:nvSpPr>
            <p:cNvPr id="4" name="Freeform 4"/>
            <p:cNvSpPr/>
            <p:nvPr/>
          </p:nvSpPr>
          <p:spPr>
            <a:xfrm>
              <a:off x="0" y="0"/>
              <a:ext cx="4877324" cy="2907930"/>
            </a:xfrm>
            <a:custGeom>
              <a:avLst/>
              <a:gdLst/>
              <a:ahLst/>
              <a:cxnLst/>
              <a:rect l="l" t="t" r="r" b="b"/>
              <a:pathLst>
                <a:path w="4877324" h="2907930">
                  <a:moveTo>
                    <a:pt x="0" y="0"/>
                  </a:moveTo>
                  <a:lnTo>
                    <a:pt x="4877324" y="0"/>
                  </a:lnTo>
                  <a:lnTo>
                    <a:pt x="4877324" y="2907930"/>
                  </a:lnTo>
                  <a:lnTo>
                    <a:pt x="0" y="2907930"/>
                  </a:lnTo>
                  <a:close/>
                </a:path>
              </a:pathLst>
            </a:custGeom>
            <a:solidFill>
              <a:srgbClr val="48BAC3"/>
            </a:solidFill>
          </p:spPr>
        </p:sp>
        <p:sp>
          <p:nvSpPr>
            <p:cNvPr id="5" name="TextBox 5"/>
            <p:cNvSpPr txBox="1"/>
            <p:nvPr/>
          </p:nvSpPr>
          <p:spPr>
            <a:xfrm>
              <a:off x="0" y="-38100"/>
              <a:ext cx="4877324" cy="294603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8082175" y="8358196"/>
            <a:ext cx="9177125" cy="0"/>
          </a:xfrm>
          <a:prstGeom prst="line">
            <a:avLst/>
          </a:prstGeom>
          <a:ln w="28575" cap="flat">
            <a:solidFill>
              <a:srgbClr val="FFFFFF"/>
            </a:solidFill>
            <a:prstDash val="solid"/>
            <a:headEnd type="none" w="sm" len="sm"/>
            <a:tailEnd type="none" w="sm" len="sm"/>
          </a:ln>
        </p:spPr>
      </p:sp>
      <p:grpSp>
        <p:nvGrpSpPr>
          <p:cNvPr id="7" name="Group 7"/>
          <p:cNvGrpSpPr/>
          <p:nvPr/>
        </p:nvGrpSpPr>
        <p:grpSpPr>
          <a:xfrm>
            <a:off x="1028700" y="1028700"/>
            <a:ext cx="8115300" cy="8229600"/>
            <a:chOff x="0" y="0"/>
            <a:chExt cx="2137363" cy="2167467"/>
          </a:xfrm>
        </p:grpSpPr>
        <p:sp>
          <p:nvSpPr>
            <p:cNvPr id="8" name="Freeform 8"/>
            <p:cNvSpPr/>
            <p:nvPr/>
          </p:nvSpPr>
          <p:spPr>
            <a:xfrm>
              <a:off x="0" y="0"/>
              <a:ext cx="2137363" cy="2167467"/>
            </a:xfrm>
            <a:custGeom>
              <a:avLst/>
              <a:gdLst/>
              <a:ahLst/>
              <a:cxnLst/>
              <a:rect l="l" t="t" r="r" b="b"/>
              <a:pathLst>
                <a:path w="2137363" h="2167467">
                  <a:moveTo>
                    <a:pt x="0" y="0"/>
                  </a:moveTo>
                  <a:lnTo>
                    <a:pt x="2137363" y="0"/>
                  </a:lnTo>
                  <a:lnTo>
                    <a:pt x="2137363" y="2167467"/>
                  </a:lnTo>
                  <a:lnTo>
                    <a:pt x="0" y="2167467"/>
                  </a:lnTo>
                  <a:close/>
                </a:path>
              </a:pathLst>
            </a:custGeom>
            <a:solidFill>
              <a:srgbClr val="2D3541"/>
            </a:solidFill>
          </p:spPr>
        </p:sp>
        <p:sp>
          <p:nvSpPr>
            <p:cNvPr id="9" name="TextBox 9"/>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334075" y="4442474"/>
            <a:ext cx="6383575" cy="1496896"/>
          </a:xfrm>
          <a:prstGeom prst="rect">
            <a:avLst/>
          </a:prstGeom>
        </p:spPr>
        <p:txBody>
          <a:bodyPr lIns="0" tIns="0" rIns="0" bIns="0" rtlCol="0" anchor="t">
            <a:spAutoFit/>
          </a:bodyPr>
          <a:lstStyle/>
          <a:p>
            <a:pPr algn="l">
              <a:lnSpc>
                <a:spcPts val="10457"/>
              </a:lnSpc>
            </a:pPr>
            <a:r>
              <a:rPr lang="en-US" sz="12598" b="1">
                <a:solidFill>
                  <a:srgbClr val="00BF63"/>
                </a:solidFill>
                <a:latin typeface="Bebas Neue Bold"/>
                <a:ea typeface="Bebas Neue Bold"/>
                <a:cs typeface="Bebas Neue Bold"/>
                <a:sym typeface="Bebas Neue Bold"/>
              </a:rPr>
              <a:t>ADMIN</a:t>
            </a:r>
          </a:p>
        </p:txBody>
      </p:sp>
      <p:sp>
        <p:nvSpPr>
          <p:cNvPr id="11" name="TextBox 11"/>
          <p:cNvSpPr txBox="1"/>
          <p:nvPr/>
        </p:nvSpPr>
        <p:spPr>
          <a:xfrm>
            <a:off x="9959205" y="-67930"/>
            <a:ext cx="7963971" cy="14321387"/>
          </a:xfrm>
          <a:prstGeom prst="rect">
            <a:avLst/>
          </a:prstGeom>
        </p:spPr>
        <p:txBody>
          <a:bodyPr lIns="0" tIns="0" rIns="0" bIns="0" rtlCol="0" anchor="t">
            <a:spAutoFit/>
          </a:bodyPr>
          <a:lstStyle/>
          <a:p>
            <a:pPr algn="l">
              <a:lnSpc>
                <a:spcPts val="7502"/>
              </a:lnSpc>
            </a:pPr>
            <a:r>
              <a:rPr lang="en-US" sz="3751" b="1">
                <a:solidFill>
                  <a:srgbClr val="211F20"/>
                </a:solidFill>
                <a:latin typeface="Proxima Nova Bold"/>
                <a:ea typeface="Proxima Nova Bold"/>
                <a:cs typeface="Proxima Nova Bold"/>
                <a:sym typeface="Proxima Nova Bold"/>
              </a:rPr>
              <a:t>1. User Management</a:t>
            </a:r>
          </a:p>
          <a:p>
            <a:pPr marL="809876" lvl="1" indent="-404938" algn="l">
              <a:lnSpc>
                <a:spcPts val="7502"/>
              </a:lnSpc>
              <a:buFont typeface="Arial"/>
              <a:buChar char="•"/>
            </a:pPr>
            <a:r>
              <a:rPr lang="en-US" sz="3751" b="1">
                <a:solidFill>
                  <a:srgbClr val="211F20"/>
                </a:solidFill>
                <a:latin typeface="Proxima Nova Bold"/>
                <a:ea typeface="Proxima Nova Bold"/>
                <a:cs typeface="Proxima Nova Bold"/>
                <a:sym typeface="Proxima Nova Bold"/>
              </a:rPr>
              <a:t>View and Manage Users: Admins can view a list of registered users, along with their profiles, prediction history, and other relevant details.</a:t>
            </a:r>
          </a:p>
          <a:p>
            <a:pPr marL="809876" lvl="1" indent="-404938" algn="l">
              <a:lnSpc>
                <a:spcPts val="7502"/>
              </a:lnSpc>
              <a:buFont typeface="Arial"/>
              <a:buChar char="•"/>
            </a:pPr>
            <a:r>
              <a:rPr lang="en-US" sz="3751" b="1">
                <a:solidFill>
                  <a:srgbClr val="211F20"/>
                </a:solidFill>
                <a:latin typeface="Proxima Nova Bold"/>
                <a:ea typeface="Proxima Nova Bold"/>
                <a:cs typeface="Proxima Nova Bold"/>
                <a:sym typeface="Proxima Nova Bold"/>
              </a:rPr>
              <a:t>Account Activation/Deactivation: Admins can activate or deactivate user accounts as needed.</a:t>
            </a:r>
          </a:p>
          <a:p>
            <a:pPr algn="l">
              <a:lnSpc>
                <a:spcPts val="7502"/>
              </a:lnSpc>
            </a:pPr>
            <a:endParaRPr lang="en-US" sz="3751" b="1">
              <a:solidFill>
                <a:srgbClr val="211F20"/>
              </a:solidFill>
              <a:latin typeface="Proxima Nova Bold"/>
              <a:ea typeface="Proxima Nova Bold"/>
              <a:cs typeface="Proxima Nova Bold"/>
              <a:sym typeface="Proxima Nova Bold"/>
            </a:endParaRPr>
          </a:p>
          <a:p>
            <a:pPr algn="l">
              <a:lnSpc>
                <a:spcPts val="6163"/>
              </a:lnSpc>
            </a:pPr>
            <a:endParaRPr lang="en-US" sz="3751" b="1">
              <a:solidFill>
                <a:srgbClr val="211F20"/>
              </a:solidFill>
              <a:latin typeface="Proxima Nova Bold"/>
              <a:ea typeface="Proxima Nova Bold"/>
              <a:cs typeface="Proxima Nova Bold"/>
              <a:sym typeface="Proxima Nova Bold"/>
            </a:endParaRPr>
          </a:p>
          <a:p>
            <a:pPr algn="l">
              <a:lnSpc>
                <a:spcPts val="6163"/>
              </a:lnSpc>
            </a:pPr>
            <a:endParaRPr lang="en-US" sz="3751" b="1">
              <a:solidFill>
                <a:srgbClr val="211F20"/>
              </a:solidFill>
              <a:latin typeface="Proxima Nova Bold"/>
              <a:ea typeface="Proxima Nova Bold"/>
              <a:cs typeface="Proxima Nova Bold"/>
              <a:sym typeface="Proxima Nova Bold"/>
            </a:endParaRPr>
          </a:p>
          <a:p>
            <a:pPr algn="l">
              <a:lnSpc>
                <a:spcPts val="6163"/>
              </a:lnSpc>
            </a:pPr>
            <a:endParaRPr lang="en-US" sz="3751" b="1">
              <a:solidFill>
                <a:srgbClr val="211F20"/>
              </a:solidFill>
              <a:latin typeface="Proxima Nova Bold"/>
              <a:ea typeface="Proxima Nova Bold"/>
              <a:cs typeface="Proxima Nova Bold"/>
              <a:sym typeface="Proxima Nova Bold"/>
            </a:endParaRPr>
          </a:p>
          <a:p>
            <a:pPr algn="l">
              <a:lnSpc>
                <a:spcPts val="6163"/>
              </a:lnSpc>
            </a:pPr>
            <a:endParaRPr lang="en-US" sz="3751" b="1">
              <a:solidFill>
                <a:srgbClr val="211F20"/>
              </a:solidFill>
              <a:latin typeface="Proxima Nova Bold"/>
              <a:ea typeface="Proxima Nova Bold"/>
              <a:cs typeface="Proxima Nova Bold"/>
              <a:sym typeface="Proxima Nova Bold"/>
            </a:endParaRPr>
          </a:p>
          <a:p>
            <a:pPr algn="l">
              <a:lnSpc>
                <a:spcPts val="6163"/>
              </a:lnSpc>
            </a:pPr>
            <a:endParaRPr lang="en-US" sz="3751" b="1">
              <a:solidFill>
                <a:srgbClr val="211F20"/>
              </a:solidFill>
              <a:latin typeface="Proxima Nova Bold"/>
              <a:ea typeface="Proxima Nova Bold"/>
              <a:cs typeface="Proxima Nova Bold"/>
              <a:sym typeface="Proxima Nova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387857" y="3386880"/>
            <a:ext cx="5871443" cy="5871420"/>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31240" r="-18758"/>
              </a:stretch>
            </a:blipFill>
          </p:spPr>
        </p:sp>
      </p:grpSp>
      <p:sp>
        <p:nvSpPr>
          <p:cNvPr id="4" name="TextBox 4"/>
          <p:cNvSpPr txBox="1"/>
          <p:nvPr/>
        </p:nvSpPr>
        <p:spPr>
          <a:xfrm>
            <a:off x="0" y="2263366"/>
            <a:ext cx="11110814" cy="6846546"/>
          </a:xfrm>
          <a:prstGeom prst="rect">
            <a:avLst/>
          </a:prstGeom>
        </p:spPr>
        <p:txBody>
          <a:bodyPr lIns="0" tIns="0" rIns="0" bIns="0" rtlCol="0" anchor="t">
            <a:spAutoFit/>
          </a:bodyPr>
          <a:lstStyle/>
          <a:p>
            <a:pPr algn="l">
              <a:lnSpc>
                <a:spcPts val="7732"/>
              </a:lnSpc>
            </a:pPr>
            <a:r>
              <a:rPr lang="en-US" sz="3866" b="1">
                <a:solidFill>
                  <a:srgbClr val="211F20"/>
                </a:solidFill>
                <a:latin typeface="Proxima Nova Bold"/>
                <a:ea typeface="Proxima Nova Bold"/>
                <a:cs typeface="Proxima Nova Bold"/>
                <a:sym typeface="Proxima Nova Bold"/>
              </a:rPr>
              <a:t>2. Prediction Model Management</a:t>
            </a:r>
          </a:p>
          <a:p>
            <a:pPr marL="834743" lvl="1" indent="-417371" algn="l">
              <a:lnSpc>
                <a:spcPts val="7732"/>
              </a:lnSpc>
              <a:buFont typeface="Arial"/>
              <a:buChar char="•"/>
            </a:pPr>
            <a:r>
              <a:rPr lang="en-US" sz="3866" b="1">
                <a:solidFill>
                  <a:srgbClr val="211F20"/>
                </a:solidFill>
                <a:latin typeface="Proxima Nova Bold"/>
                <a:ea typeface="Proxima Nova Bold"/>
                <a:cs typeface="Proxima Nova Bold"/>
                <a:sym typeface="Proxima Nova Bold"/>
              </a:rPr>
              <a:t>Model Training and Updates: Admins can upload new datasets or retrain the machine learning model to improve prediction accuracy.</a:t>
            </a:r>
          </a:p>
          <a:p>
            <a:pPr algn="l">
              <a:lnSpc>
                <a:spcPts val="6332"/>
              </a:lnSpc>
            </a:pPr>
            <a:endParaRPr lang="en-US" sz="3866" b="1">
              <a:solidFill>
                <a:srgbClr val="211F20"/>
              </a:solidFill>
              <a:latin typeface="Proxima Nova Bold"/>
              <a:ea typeface="Proxima Nova Bold"/>
              <a:cs typeface="Proxima Nova Bold"/>
              <a:sym typeface="Proxima Nova Bold"/>
            </a:endParaRPr>
          </a:p>
          <a:p>
            <a:pPr algn="l">
              <a:lnSpc>
                <a:spcPts val="10343"/>
              </a:lnSpc>
            </a:pPr>
            <a:endParaRPr lang="en-US" sz="3866" b="1">
              <a:solidFill>
                <a:srgbClr val="211F20"/>
              </a:solidFill>
              <a:latin typeface="Proxima Nova Bold"/>
              <a:ea typeface="Proxima Nova Bold"/>
              <a:cs typeface="Proxima Nova Bold"/>
              <a:sym typeface="Proxima Nova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7FDF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2070676" y="3669999"/>
            <a:ext cx="13657057" cy="0"/>
          </a:xfrm>
          <a:prstGeom prst="line">
            <a:avLst/>
          </a:prstGeom>
          <a:ln w="38100" cap="flat">
            <a:solidFill>
              <a:srgbClr val="48BAC3"/>
            </a:solidFill>
            <a:prstDash val="solid"/>
            <a:headEnd type="none" w="sm" len="sm"/>
            <a:tailEnd type="none" w="sm" len="sm"/>
          </a:ln>
        </p:spPr>
      </p:sp>
      <p:grpSp>
        <p:nvGrpSpPr>
          <p:cNvPr id="7" name="Group 7"/>
          <p:cNvGrpSpPr/>
          <p:nvPr/>
        </p:nvGrpSpPr>
        <p:grpSpPr>
          <a:xfrm>
            <a:off x="2070676" y="4376833"/>
            <a:ext cx="12965027" cy="3844838"/>
            <a:chOff x="0" y="0"/>
            <a:chExt cx="3414657" cy="1012632"/>
          </a:xfrm>
        </p:grpSpPr>
        <p:sp>
          <p:nvSpPr>
            <p:cNvPr id="8" name="Freeform 8"/>
            <p:cNvSpPr/>
            <p:nvPr/>
          </p:nvSpPr>
          <p:spPr>
            <a:xfrm>
              <a:off x="0" y="0"/>
              <a:ext cx="3414657" cy="1012632"/>
            </a:xfrm>
            <a:custGeom>
              <a:avLst/>
              <a:gdLst/>
              <a:ahLst/>
              <a:cxnLst/>
              <a:rect l="l" t="t" r="r" b="b"/>
              <a:pathLst>
                <a:path w="3414657" h="1012632">
                  <a:moveTo>
                    <a:pt x="0" y="0"/>
                  </a:moveTo>
                  <a:lnTo>
                    <a:pt x="3414657" y="0"/>
                  </a:lnTo>
                  <a:lnTo>
                    <a:pt x="3414657" y="1012632"/>
                  </a:lnTo>
                  <a:lnTo>
                    <a:pt x="0" y="1012632"/>
                  </a:lnTo>
                  <a:close/>
                </a:path>
              </a:pathLst>
            </a:custGeom>
            <a:solidFill>
              <a:srgbClr val="000000">
                <a:alpha val="0"/>
              </a:srgbClr>
            </a:solidFill>
            <a:ln w="38100" cap="sq">
              <a:solidFill>
                <a:srgbClr val="48BAC3"/>
              </a:solidFill>
              <a:prstDash val="solid"/>
              <a:miter/>
            </a:ln>
          </p:spPr>
        </p:sp>
        <p:sp>
          <p:nvSpPr>
            <p:cNvPr id="9" name="TextBox 9"/>
            <p:cNvSpPr txBox="1"/>
            <p:nvPr/>
          </p:nvSpPr>
          <p:spPr>
            <a:xfrm>
              <a:off x="0" y="-38100"/>
              <a:ext cx="3414657" cy="105073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070676" y="2362533"/>
            <a:ext cx="9131330" cy="1288416"/>
          </a:xfrm>
          <a:prstGeom prst="rect">
            <a:avLst/>
          </a:prstGeom>
        </p:spPr>
        <p:txBody>
          <a:bodyPr lIns="0" tIns="0" rIns="0" bIns="0" rtlCol="0" anchor="t">
            <a:spAutoFit/>
          </a:bodyPr>
          <a:lstStyle/>
          <a:p>
            <a:pPr algn="l">
              <a:lnSpc>
                <a:spcPts val="9130"/>
              </a:lnSpc>
            </a:pPr>
            <a:r>
              <a:rPr lang="en-US" sz="11000">
                <a:solidFill>
                  <a:srgbClr val="00BF63"/>
                </a:solidFill>
                <a:latin typeface="Bebas Neue"/>
                <a:ea typeface="Bebas Neue"/>
                <a:cs typeface="Bebas Neue"/>
                <a:sym typeface="Bebas Neue"/>
              </a:rPr>
              <a:t>SOFTWARE USED</a:t>
            </a:r>
          </a:p>
        </p:txBody>
      </p:sp>
      <p:sp>
        <p:nvSpPr>
          <p:cNvPr id="11" name="TextBox 11"/>
          <p:cNvSpPr txBox="1"/>
          <p:nvPr/>
        </p:nvSpPr>
        <p:spPr>
          <a:xfrm>
            <a:off x="2437667" y="4901668"/>
            <a:ext cx="3570261" cy="462914"/>
          </a:xfrm>
          <a:prstGeom prst="rect">
            <a:avLst/>
          </a:prstGeom>
        </p:spPr>
        <p:txBody>
          <a:bodyPr lIns="0" tIns="0" rIns="0" bIns="0" rtlCol="0" anchor="t">
            <a:spAutoFit/>
          </a:bodyPr>
          <a:lstStyle/>
          <a:p>
            <a:pPr marL="777235" lvl="1" indent="-388618" algn="l">
              <a:lnSpc>
                <a:spcPts val="3599"/>
              </a:lnSpc>
              <a:buFont typeface="Arial"/>
              <a:buChar char="•"/>
            </a:pPr>
            <a:r>
              <a:rPr lang="en-US" sz="3599" b="1">
                <a:solidFill>
                  <a:srgbClr val="FF3131"/>
                </a:solidFill>
                <a:latin typeface="Proxima Nova Bold"/>
                <a:ea typeface="Proxima Nova Bold"/>
                <a:cs typeface="Proxima Nova Bold"/>
                <a:sym typeface="Proxima Nova Bold"/>
              </a:rPr>
              <a:t>Front End</a:t>
            </a:r>
          </a:p>
        </p:txBody>
      </p:sp>
      <p:sp>
        <p:nvSpPr>
          <p:cNvPr id="12" name="TextBox 12"/>
          <p:cNvSpPr txBox="1"/>
          <p:nvPr/>
        </p:nvSpPr>
        <p:spPr>
          <a:xfrm>
            <a:off x="6472225" y="4901668"/>
            <a:ext cx="3889762" cy="450849"/>
          </a:xfrm>
          <a:prstGeom prst="rect">
            <a:avLst/>
          </a:prstGeom>
        </p:spPr>
        <p:txBody>
          <a:bodyPr lIns="0" tIns="0" rIns="0" bIns="0" rtlCol="0" anchor="t">
            <a:spAutoFit/>
          </a:bodyPr>
          <a:lstStyle/>
          <a:p>
            <a:pPr marL="755646" lvl="1" indent="-377823" algn="l">
              <a:lnSpc>
                <a:spcPts val="3499"/>
              </a:lnSpc>
              <a:buFont typeface="Arial"/>
              <a:buChar char="•"/>
            </a:pPr>
            <a:r>
              <a:rPr lang="en-US" sz="3499" b="1">
                <a:solidFill>
                  <a:srgbClr val="FF3131"/>
                </a:solidFill>
                <a:latin typeface="Proxima Nova Bold"/>
                <a:ea typeface="Proxima Nova Bold"/>
                <a:cs typeface="Proxima Nova Bold"/>
                <a:sym typeface="Proxima Nova Bold"/>
              </a:rPr>
              <a:t>Back End</a:t>
            </a:r>
          </a:p>
        </p:txBody>
      </p:sp>
      <p:sp>
        <p:nvSpPr>
          <p:cNvPr id="13" name="TextBox 13"/>
          <p:cNvSpPr txBox="1"/>
          <p:nvPr/>
        </p:nvSpPr>
        <p:spPr>
          <a:xfrm>
            <a:off x="2437667" y="6475978"/>
            <a:ext cx="3250760" cy="390525"/>
          </a:xfrm>
          <a:prstGeom prst="rect">
            <a:avLst/>
          </a:prstGeom>
        </p:spPr>
        <p:txBody>
          <a:bodyPr lIns="0" tIns="0" rIns="0" bIns="0" rtlCol="0" anchor="t">
            <a:spAutoFit/>
          </a:bodyPr>
          <a:lstStyle/>
          <a:p>
            <a:pPr marL="647698" lvl="1" indent="-323849" algn="l">
              <a:lnSpc>
                <a:spcPts val="2999"/>
              </a:lnSpc>
              <a:buFont typeface="Arial"/>
              <a:buChar char="•"/>
            </a:pPr>
            <a:r>
              <a:rPr lang="en-US" sz="2999">
                <a:solidFill>
                  <a:srgbClr val="2D3541"/>
                </a:solidFill>
                <a:latin typeface="Proxima Nova"/>
                <a:ea typeface="Proxima Nova"/>
                <a:cs typeface="Proxima Nova"/>
                <a:sym typeface="Proxima Nova"/>
              </a:rPr>
              <a:t>CSS</a:t>
            </a:r>
          </a:p>
        </p:txBody>
      </p:sp>
      <p:sp>
        <p:nvSpPr>
          <p:cNvPr id="14" name="TextBox 14"/>
          <p:cNvSpPr txBox="1"/>
          <p:nvPr/>
        </p:nvSpPr>
        <p:spPr>
          <a:xfrm>
            <a:off x="6472225" y="6475978"/>
            <a:ext cx="3250760" cy="390525"/>
          </a:xfrm>
          <a:prstGeom prst="rect">
            <a:avLst/>
          </a:prstGeom>
        </p:spPr>
        <p:txBody>
          <a:bodyPr lIns="0" tIns="0" rIns="0" bIns="0" rtlCol="0" anchor="t">
            <a:spAutoFit/>
          </a:bodyPr>
          <a:lstStyle/>
          <a:p>
            <a:pPr marL="647698" lvl="1" indent="-323849" algn="l">
              <a:lnSpc>
                <a:spcPts val="2999"/>
              </a:lnSpc>
              <a:buFont typeface="Arial"/>
              <a:buChar char="•"/>
            </a:pPr>
            <a:r>
              <a:rPr lang="en-US" sz="2999">
                <a:solidFill>
                  <a:srgbClr val="2D3541"/>
                </a:solidFill>
                <a:latin typeface="Proxima Nova"/>
                <a:ea typeface="Proxima Nova"/>
                <a:cs typeface="Proxima Nova"/>
                <a:sym typeface="Proxima Nova"/>
              </a:rPr>
              <a:t>Django</a:t>
            </a:r>
          </a:p>
        </p:txBody>
      </p:sp>
      <p:sp>
        <p:nvSpPr>
          <p:cNvPr id="15" name="TextBox 15"/>
          <p:cNvSpPr txBox="1"/>
          <p:nvPr/>
        </p:nvSpPr>
        <p:spPr>
          <a:xfrm>
            <a:off x="2437667" y="5679298"/>
            <a:ext cx="3250760" cy="390525"/>
          </a:xfrm>
          <a:prstGeom prst="rect">
            <a:avLst/>
          </a:prstGeom>
        </p:spPr>
        <p:txBody>
          <a:bodyPr lIns="0" tIns="0" rIns="0" bIns="0" rtlCol="0" anchor="t">
            <a:spAutoFit/>
          </a:bodyPr>
          <a:lstStyle/>
          <a:p>
            <a:pPr marL="647698" lvl="1" indent="-323849" algn="l">
              <a:lnSpc>
                <a:spcPts val="2999"/>
              </a:lnSpc>
              <a:buFont typeface="Arial"/>
              <a:buChar char="•"/>
            </a:pPr>
            <a:r>
              <a:rPr lang="en-US" sz="2999">
                <a:solidFill>
                  <a:srgbClr val="2D3541"/>
                </a:solidFill>
                <a:latin typeface="Proxima Nova"/>
                <a:ea typeface="Proxima Nova"/>
                <a:cs typeface="Proxima Nova"/>
                <a:sym typeface="Proxima Nova"/>
              </a:rPr>
              <a:t>HTML</a:t>
            </a:r>
          </a:p>
        </p:txBody>
      </p:sp>
      <p:sp>
        <p:nvSpPr>
          <p:cNvPr id="16" name="TextBox 16"/>
          <p:cNvSpPr txBox="1"/>
          <p:nvPr/>
        </p:nvSpPr>
        <p:spPr>
          <a:xfrm>
            <a:off x="6472225" y="5679298"/>
            <a:ext cx="3889762" cy="390525"/>
          </a:xfrm>
          <a:prstGeom prst="rect">
            <a:avLst/>
          </a:prstGeom>
        </p:spPr>
        <p:txBody>
          <a:bodyPr lIns="0" tIns="0" rIns="0" bIns="0" rtlCol="0" anchor="t">
            <a:spAutoFit/>
          </a:bodyPr>
          <a:lstStyle/>
          <a:p>
            <a:pPr marL="647698" lvl="1" indent="-323849" algn="l">
              <a:lnSpc>
                <a:spcPts val="2999"/>
              </a:lnSpc>
              <a:buFont typeface="Arial"/>
              <a:buChar char="•"/>
            </a:pPr>
            <a:r>
              <a:rPr lang="en-US" sz="2999">
                <a:solidFill>
                  <a:srgbClr val="2D3541"/>
                </a:solidFill>
                <a:latin typeface="Proxima Nova"/>
                <a:ea typeface="Proxima Nova"/>
                <a:cs typeface="Proxima Nova"/>
                <a:sym typeface="Proxima Nova"/>
              </a:rPr>
              <a:t>Python</a:t>
            </a:r>
          </a:p>
        </p:txBody>
      </p:sp>
      <p:sp>
        <p:nvSpPr>
          <p:cNvPr id="17" name="TextBox 17"/>
          <p:cNvSpPr txBox="1"/>
          <p:nvPr/>
        </p:nvSpPr>
        <p:spPr>
          <a:xfrm>
            <a:off x="2437667" y="7272658"/>
            <a:ext cx="3250760" cy="390525"/>
          </a:xfrm>
          <a:prstGeom prst="rect">
            <a:avLst/>
          </a:prstGeom>
        </p:spPr>
        <p:txBody>
          <a:bodyPr lIns="0" tIns="0" rIns="0" bIns="0" rtlCol="0" anchor="t">
            <a:spAutoFit/>
          </a:bodyPr>
          <a:lstStyle/>
          <a:p>
            <a:pPr marL="647698" lvl="1" indent="-323849" algn="l">
              <a:lnSpc>
                <a:spcPts val="2999"/>
              </a:lnSpc>
              <a:buFont typeface="Arial"/>
              <a:buChar char="•"/>
            </a:pPr>
            <a:r>
              <a:rPr lang="en-US" sz="2999">
                <a:solidFill>
                  <a:srgbClr val="2D3541"/>
                </a:solidFill>
                <a:latin typeface="Proxima Nova"/>
                <a:ea typeface="Proxima Nova"/>
                <a:cs typeface="Proxima Nova"/>
                <a:sym typeface="Proxima Nova"/>
              </a:rPr>
              <a:t>JS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3386880"/>
            <a:ext cx="5871443" cy="5871420"/>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5757" r="-25757"/>
              </a:stretch>
            </a:blipFill>
          </p:spPr>
        </p:sp>
      </p:grpSp>
      <p:sp>
        <p:nvSpPr>
          <p:cNvPr id="4" name="Freeform 4"/>
          <p:cNvSpPr/>
          <p:nvPr/>
        </p:nvSpPr>
        <p:spPr>
          <a:xfrm>
            <a:off x="7534223" y="4521605"/>
            <a:ext cx="758825" cy="758825"/>
          </a:xfrm>
          <a:custGeom>
            <a:avLst/>
            <a:gdLst/>
            <a:ahLst/>
            <a:cxnLst/>
            <a:rect l="l" t="t" r="r" b="b"/>
            <a:pathLst>
              <a:path w="758825" h="758825">
                <a:moveTo>
                  <a:pt x="0" y="0"/>
                </a:moveTo>
                <a:lnTo>
                  <a:pt x="758825" y="0"/>
                </a:lnTo>
                <a:lnTo>
                  <a:pt x="758825" y="758825"/>
                </a:lnTo>
                <a:lnTo>
                  <a:pt x="0" y="7588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2442887" y="4521605"/>
            <a:ext cx="784500" cy="758825"/>
          </a:xfrm>
          <a:custGeom>
            <a:avLst/>
            <a:gdLst/>
            <a:ahLst/>
            <a:cxnLst/>
            <a:rect l="l" t="t" r="r" b="b"/>
            <a:pathLst>
              <a:path w="784500" h="758825">
                <a:moveTo>
                  <a:pt x="0" y="0"/>
                </a:moveTo>
                <a:lnTo>
                  <a:pt x="784500" y="0"/>
                </a:lnTo>
                <a:lnTo>
                  <a:pt x="784500" y="758825"/>
                </a:lnTo>
                <a:lnTo>
                  <a:pt x="0" y="7588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7534223" y="7234950"/>
            <a:ext cx="758825" cy="766813"/>
          </a:xfrm>
          <a:custGeom>
            <a:avLst/>
            <a:gdLst/>
            <a:ahLst/>
            <a:cxnLst/>
            <a:rect l="l" t="t" r="r" b="b"/>
            <a:pathLst>
              <a:path w="758825" h="766813">
                <a:moveTo>
                  <a:pt x="0" y="0"/>
                </a:moveTo>
                <a:lnTo>
                  <a:pt x="758825" y="0"/>
                </a:lnTo>
                <a:lnTo>
                  <a:pt x="758825" y="766813"/>
                </a:lnTo>
                <a:lnTo>
                  <a:pt x="0" y="76681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2442887" y="7264333"/>
            <a:ext cx="784500" cy="737430"/>
          </a:xfrm>
          <a:custGeom>
            <a:avLst/>
            <a:gdLst/>
            <a:ahLst/>
            <a:cxnLst/>
            <a:rect l="l" t="t" r="r" b="b"/>
            <a:pathLst>
              <a:path w="784500" h="737430">
                <a:moveTo>
                  <a:pt x="0" y="0"/>
                </a:moveTo>
                <a:lnTo>
                  <a:pt x="784500" y="0"/>
                </a:lnTo>
                <a:lnTo>
                  <a:pt x="784500" y="737430"/>
                </a:lnTo>
                <a:lnTo>
                  <a:pt x="0" y="73743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TextBox 8"/>
          <p:cNvSpPr txBox="1"/>
          <p:nvPr/>
        </p:nvSpPr>
        <p:spPr>
          <a:xfrm>
            <a:off x="1028700" y="1409700"/>
            <a:ext cx="7649524" cy="1288416"/>
          </a:xfrm>
          <a:prstGeom prst="rect">
            <a:avLst/>
          </a:prstGeom>
        </p:spPr>
        <p:txBody>
          <a:bodyPr lIns="0" tIns="0" rIns="0" bIns="0" rtlCol="0" anchor="t">
            <a:spAutoFit/>
          </a:bodyPr>
          <a:lstStyle/>
          <a:p>
            <a:pPr algn="l">
              <a:lnSpc>
                <a:spcPts val="9130"/>
              </a:lnSpc>
            </a:pPr>
            <a:r>
              <a:rPr lang="en-US" sz="11000">
                <a:solidFill>
                  <a:srgbClr val="2D3541"/>
                </a:solidFill>
                <a:latin typeface="Bebas Neue"/>
                <a:ea typeface="Bebas Neue"/>
                <a:cs typeface="Bebas Neue"/>
                <a:sym typeface="Bebas Neue"/>
              </a:rPr>
              <a:t>USER</a:t>
            </a:r>
          </a:p>
        </p:txBody>
      </p:sp>
      <p:sp>
        <p:nvSpPr>
          <p:cNvPr id="9" name="TextBox 9"/>
          <p:cNvSpPr txBox="1"/>
          <p:nvPr/>
        </p:nvSpPr>
        <p:spPr>
          <a:xfrm>
            <a:off x="8597848" y="4693055"/>
            <a:ext cx="2645443" cy="587375"/>
          </a:xfrm>
          <a:prstGeom prst="rect">
            <a:avLst/>
          </a:prstGeom>
        </p:spPr>
        <p:txBody>
          <a:bodyPr lIns="0" tIns="0" rIns="0" bIns="0" rtlCol="0" anchor="t">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id="10" name="TextBox 10"/>
          <p:cNvSpPr txBox="1"/>
          <p:nvPr/>
        </p:nvSpPr>
        <p:spPr>
          <a:xfrm>
            <a:off x="8597848" y="7357238"/>
            <a:ext cx="2645443" cy="587375"/>
          </a:xfrm>
          <a:prstGeom prst="rect">
            <a:avLst/>
          </a:prstGeom>
        </p:spPr>
        <p:txBody>
          <a:bodyPr lIns="0" tIns="0" rIns="0" bIns="0" rtlCol="0" anchor="t">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id="11" name="TextBox 11"/>
          <p:cNvSpPr txBox="1"/>
          <p:nvPr/>
        </p:nvSpPr>
        <p:spPr>
          <a:xfrm>
            <a:off x="8616898" y="7896988"/>
            <a:ext cx="3439324" cy="1361312"/>
          </a:xfrm>
          <a:prstGeom prst="rect">
            <a:avLst/>
          </a:prstGeom>
        </p:spPr>
        <p:txBody>
          <a:bodyPr lIns="0" tIns="0" rIns="0" bIns="0" rtlCol="0" anchor="t">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id="12" name="TextBox 12"/>
          <p:cNvSpPr txBox="1"/>
          <p:nvPr/>
        </p:nvSpPr>
        <p:spPr>
          <a:xfrm>
            <a:off x="13532187" y="4693055"/>
            <a:ext cx="2645443" cy="587375"/>
          </a:xfrm>
          <a:prstGeom prst="rect">
            <a:avLst/>
          </a:prstGeom>
        </p:spPr>
        <p:txBody>
          <a:bodyPr lIns="0" tIns="0" rIns="0" bIns="0" rtlCol="0" anchor="t">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id="13" name="TextBox 13"/>
          <p:cNvSpPr txBox="1"/>
          <p:nvPr/>
        </p:nvSpPr>
        <p:spPr>
          <a:xfrm>
            <a:off x="13551237" y="5232805"/>
            <a:ext cx="3439324" cy="1361312"/>
          </a:xfrm>
          <a:prstGeom prst="rect">
            <a:avLst/>
          </a:prstGeom>
        </p:spPr>
        <p:txBody>
          <a:bodyPr lIns="0" tIns="0" rIns="0" bIns="0" rtlCol="0" anchor="t">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id="14" name="TextBox 14"/>
          <p:cNvSpPr txBox="1"/>
          <p:nvPr/>
        </p:nvSpPr>
        <p:spPr>
          <a:xfrm>
            <a:off x="13532187" y="7357238"/>
            <a:ext cx="2645443" cy="587375"/>
          </a:xfrm>
          <a:prstGeom prst="rect">
            <a:avLst/>
          </a:prstGeom>
        </p:spPr>
        <p:txBody>
          <a:bodyPr lIns="0" tIns="0" rIns="0" bIns="0" rtlCol="0" anchor="t">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id="15" name="TextBox 15"/>
          <p:cNvSpPr txBox="1"/>
          <p:nvPr/>
        </p:nvSpPr>
        <p:spPr>
          <a:xfrm>
            <a:off x="13551237" y="7896988"/>
            <a:ext cx="3439324" cy="1361312"/>
          </a:xfrm>
          <a:prstGeom prst="rect">
            <a:avLst/>
          </a:prstGeom>
        </p:spPr>
        <p:txBody>
          <a:bodyPr lIns="0" tIns="0" rIns="0" bIns="0" rtlCol="0" anchor="t">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id="16" name="TextBox 16"/>
          <p:cNvSpPr txBox="1"/>
          <p:nvPr/>
        </p:nvSpPr>
        <p:spPr>
          <a:xfrm>
            <a:off x="8159679" y="922860"/>
            <a:ext cx="9099621" cy="9408997"/>
          </a:xfrm>
          <a:prstGeom prst="rect">
            <a:avLst/>
          </a:prstGeom>
        </p:spPr>
        <p:txBody>
          <a:bodyPr lIns="0" tIns="0" rIns="0" bIns="0" rtlCol="0" anchor="t">
            <a:spAutoFit/>
          </a:bodyPr>
          <a:lstStyle/>
          <a:p>
            <a:pPr algn="l">
              <a:lnSpc>
                <a:spcPts val="7045"/>
              </a:lnSpc>
            </a:pPr>
            <a:r>
              <a:rPr lang="en-US" sz="3522">
                <a:solidFill>
                  <a:srgbClr val="211F20"/>
                </a:solidFill>
                <a:latin typeface="Proxima Nova"/>
                <a:ea typeface="Proxima Nova"/>
                <a:cs typeface="Proxima Nova"/>
                <a:sym typeface="Proxima Nova"/>
              </a:rPr>
              <a:t>P</a:t>
            </a:r>
            <a:r>
              <a:rPr lang="en-US" sz="3522" b="1">
                <a:solidFill>
                  <a:srgbClr val="211F20"/>
                </a:solidFill>
                <a:latin typeface="Proxima Nova Bold"/>
                <a:ea typeface="Proxima Nova Bold"/>
                <a:cs typeface="Proxima Nova Bold"/>
                <a:sym typeface="Proxima Nova Bold"/>
              </a:rPr>
              <a:t>rofile Management:</a:t>
            </a:r>
          </a:p>
          <a:p>
            <a:pPr marL="760615" lvl="1" indent="-380308" algn="l">
              <a:lnSpc>
                <a:spcPts val="7045"/>
              </a:lnSpc>
              <a:buFont typeface="Arial"/>
              <a:buChar char="•"/>
            </a:pPr>
            <a:r>
              <a:rPr lang="en-US" sz="3522" b="1">
                <a:solidFill>
                  <a:srgbClr val="211F20"/>
                </a:solidFill>
                <a:latin typeface="Proxima Nova Bold"/>
                <a:ea typeface="Proxima Nova Bold"/>
                <a:cs typeface="Proxima Nova Bold"/>
                <a:sym typeface="Proxima Nova Bold"/>
              </a:rPr>
              <a:t>View/Edit Profile: Users can update their personal information, such as name, email, date of birth, and contact details.</a:t>
            </a:r>
          </a:p>
          <a:p>
            <a:pPr marL="760615" lvl="1" indent="-380308" algn="l">
              <a:lnSpc>
                <a:spcPts val="7045"/>
              </a:lnSpc>
              <a:buFont typeface="Arial"/>
              <a:buChar char="•"/>
            </a:pPr>
            <a:r>
              <a:rPr lang="en-US" sz="3522" b="1">
                <a:solidFill>
                  <a:srgbClr val="211F20"/>
                </a:solidFill>
                <a:latin typeface="Proxima Nova Bold"/>
                <a:ea typeface="Proxima Nova Bold"/>
                <a:cs typeface="Proxima Nova Bold"/>
                <a:sym typeface="Proxima Nova Bold"/>
              </a:rPr>
              <a:t>Change Password: Option to update the account password for security purposes.</a:t>
            </a:r>
          </a:p>
          <a:p>
            <a:pPr marL="760615" lvl="1" indent="-380308" algn="l">
              <a:lnSpc>
                <a:spcPts val="7045"/>
              </a:lnSpc>
              <a:buFont typeface="Arial"/>
              <a:buChar char="•"/>
            </a:pPr>
            <a:r>
              <a:rPr lang="en-US" sz="3522" b="1">
                <a:solidFill>
                  <a:srgbClr val="211F20"/>
                </a:solidFill>
                <a:latin typeface="Proxima Nova Bold"/>
                <a:ea typeface="Proxima Nova Bold"/>
                <a:cs typeface="Proxima Nova Bold"/>
                <a:sym typeface="Proxima Nova Bold"/>
              </a:rPr>
              <a:t>View Prediction History: Access a log of previous predictions made by the user, including details of symptoms entered and the results provided.</a:t>
            </a:r>
          </a:p>
          <a:p>
            <a:pPr algn="l">
              <a:lnSpc>
                <a:spcPts val="4646"/>
              </a:lnSpc>
            </a:pPr>
            <a:endParaRPr lang="en-US" sz="3522" b="1">
              <a:solidFill>
                <a:srgbClr val="211F20"/>
              </a:solidFill>
              <a:latin typeface="Proxima Nova Bold"/>
              <a:ea typeface="Proxima Nova Bold"/>
              <a:cs typeface="Proxima Nova Bold"/>
              <a:sym typeface="Proxima Nova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86880"/>
            <a:ext cx="5871443" cy="5871420"/>
            <a:chOff x="0" y="0"/>
            <a:chExt cx="6350025" cy="6350000"/>
          </a:xfrm>
        </p:grpSpPr>
        <p:sp>
          <p:nvSpPr>
            <p:cNvPr id="3" name="Freeform 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5757" r="-25757"/>
              </a:stretch>
            </a:blipFill>
          </p:spPr>
        </p:sp>
      </p:grpSp>
      <p:sp>
        <p:nvSpPr>
          <p:cNvPr id="4" name="Freeform 4"/>
          <p:cNvSpPr/>
          <p:nvPr/>
        </p:nvSpPr>
        <p:spPr>
          <a:xfrm>
            <a:off x="7534223" y="4521605"/>
            <a:ext cx="758825" cy="758825"/>
          </a:xfrm>
          <a:custGeom>
            <a:avLst/>
            <a:gdLst/>
            <a:ahLst/>
            <a:cxnLst/>
            <a:rect l="l" t="t" r="r" b="b"/>
            <a:pathLst>
              <a:path w="758825" h="758825">
                <a:moveTo>
                  <a:pt x="0" y="0"/>
                </a:moveTo>
                <a:lnTo>
                  <a:pt x="758825" y="0"/>
                </a:lnTo>
                <a:lnTo>
                  <a:pt x="758825" y="758825"/>
                </a:lnTo>
                <a:lnTo>
                  <a:pt x="0" y="7588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2442887" y="4521605"/>
            <a:ext cx="784500" cy="758825"/>
          </a:xfrm>
          <a:custGeom>
            <a:avLst/>
            <a:gdLst/>
            <a:ahLst/>
            <a:cxnLst/>
            <a:rect l="l" t="t" r="r" b="b"/>
            <a:pathLst>
              <a:path w="784500" h="758825">
                <a:moveTo>
                  <a:pt x="0" y="0"/>
                </a:moveTo>
                <a:lnTo>
                  <a:pt x="784500" y="0"/>
                </a:lnTo>
                <a:lnTo>
                  <a:pt x="784500" y="758825"/>
                </a:lnTo>
                <a:lnTo>
                  <a:pt x="0" y="75882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7534223" y="7234950"/>
            <a:ext cx="758825" cy="766813"/>
          </a:xfrm>
          <a:custGeom>
            <a:avLst/>
            <a:gdLst/>
            <a:ahLst/>
            <a:cxnLst/>
            <a:rect l="l" t="t" r="r" b="b"/>
            <a:pathLst>
              <a:path w="758825" h="766813">
                <a:moveTo>
                  <a:pt x="0" y="0"/>
                </a:moveTo>
                <a:lnTo>
                  <a:pt x="758825" y="0"/>
                </a:lnTo>
                <a:lnTo>
                  <a:pt x="758825" y="766813"/>
                </a:lnTo>
                <a:lnTo>
                  <a:pt x="0" y="76681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2442887" y="7264333"/>
            <a:ext cx="784500" cy="737430"/>
          </a:xfrm>
          <a:custGeom>
            <a:avLst/>
            <a:gdLst/>
            <a:ahLst/>
            <a:cxnLst/>
            <a:rect l="l" t="t" r="r" b="b"/>
            <a:pathLst>
              <a:path w="784500" h="737430">
                <a:moveTo>
                  <a:pt x="0" y="0"/>
                </a:moveTo>
                <a:lnTo>
                  <a:pt x="784500" y="0"/>
                </a:lnTo>
                <a:lnTo>
                  <a:pt x="784500" y="737430"/>
                </a:lnTo>
                <a:lnTo>
                  <a:pt x="0" y="73743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TextBox 8"/>
          <p:cNvSpPr txBox="1"/>
          <p:nvPr/>
        </p:nvSpPr>
        <p:spPr>
          <a:xfrm>
            <a:off x="8597848" y="4693055"/>
            <a:ext cx="2645443" cy="587375"/>
          </a:xfrm>
          <a:prstGeom prst="rect">
            <a:avLst/>
          </a:prstGeom>
        </p:spPr>
        <p:txBody>
          <a:bodyPr lIns="0" tIns="0" rIns="0" bIns="0" rtlCol="0" anchor="t">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id="9" name="TextBox 9"/>
          <p:cNvSpPr txBox="1"/>
          <p:nvPr/>
        </p:nvSpPr>
        <p:spPr>
          <a:xfrm>
            <a:off x="8616898" y="5232805"/>
            <a:ext cx="3439324" cy="1361312"/>
          </a:xfrm>
          <a:prstGeom prst="rect">
            <a:avLst/>
          </a:prstGeom>
        </p:spPr>
        <p:txBody>
          <a:bodyPr lIns="0" tIns="0" rIns="0" bIns="0" rtlCol="0" anchor="t">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id="10" name="TextBox 10"/>
          <p:cNvSpPr txBox="1"/>
          <p:nvPr/>
        </p:nvSpPr>
        <p:spPr>
          <a:xfrm>
            <a:off x="8597848" y="7357238"/>
            <a:ext cx="2645443" cy="587375"/>
          </a:xfrm>
          <a:prstGeom prst="rect">
            <a:avLst/>
          </a:prstGeom>
        </p:spPr>
        <p:txBody>
          <a:bodyPr lIns="0" tIns="0" rIns="0" bIns="0" rtlCol="0" anchor="t">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id="11" name="TextBox 11"/>
          <p:cNvSpPr txBox="1"/>
          <p:nvPr/>
        </p:nvSpPr>
        <p:spPr>
          <a:xfrm>
            <a:off x="8616898" y="7896988"/>
            <a:ext cx="3439324" cy="1361312"/>
          </a:xfrm>
          <a:prstGeom prst="rect">
            <a:avLst/>
          </a:prstGeom>
        </p:spPr>
        <p:txBody>
          <a:bodyPr lIns="0" tIns="0" rIns="0" bIns="0" rtlCol="0" anchor="t">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id="12" name="TextBox 12"/>
          <p:cNvSpPr txBox="1"/>
          <p:nvPr/>
        </p:nvSpPr>
        <p:spPr>
          <a:xfrm>
            <a:off x="13532187" y="4693055"/>
            <a:ext cx="2645443" cy="587375"/>
          </a:xfrm>
          <a:prstGeom prst="rect">
            <a:avLst/>
          </a:prstGeom>
        </p:spPr>
        <p:txBody>
          <a:bodyPr lIns="0" tIns="0" rIns="0" bIns="0" rtlCol="0" anchor="t">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id="13" name="TextBox 13"/>
          <p:cNvSpPr txBox="1"/>
          <p:nvPr/>
        </p:nvSpPr>
        <p:spPr>
          <a:xfrm>
            <a:off x="13551237" y="5232805"/>
            <a:ext cx="3439324" cy="1361312"/>
          </a:xfrm>
          <a:prstGeom prst="rect">
            <a:avLst/>
          </a:prstGeom>
        </p:spPr>
        <p:txBody>
          <a:bodyPr lIns="0" tIns="0" rIns="0" bIns="0" rtlCol="0" anchor="t">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id="14" name="TextBox 14"/>
          <p:cNvSpPr txBox="1"/>
          <p:nvPr/>
        </p:nvSpPr>
        <p:spPr>
          <a:xfrm>
            <a:off x="13532187" y="7357238"/>
            <a:ext cx="2645443" cy="587375"/>
          </a:xfrm>
          <a:prstGeom prst="rect">
            <a:avLst/>
          </a:prstGeom>
        </p:spPr>
        <p:txBody>
          <a:bodyPr lIns="0" tIns="0" rIns="0" bIns="0" rtlCol="0" anchor="t">
            <a:spAutoFit/>
          </a:bodyPr>
          <a:lstStyle/>
          <a:p>
            <a:pPr algn="l">
              <a:lnSpc>
                <a:spcPts val="4150"/>
              </a:lnSpc>
            </a:pPr>
            <a:r>
              <a:rPr lang="en-US" sz="5000">
                <a:solidFill>
                  <a:srgbClr val="F7FDFE"/>
                </a:solidFill>
                <a:latin typeface="Bebas Neue"/>
                <a:ea typeface="Bebas Neue"/>
                <a:cs typeface="Bebas Neue"/>
                <a:sym typeface="Bebas Neue"/>
              </a:rPr>
              <a:t>SERVICES</a:t>
            </a:r>
          </a:p>
        </p:txBody>
      </p:sp>
      <p:sp>
        <p:nvSpPr>
          <p:cNvPr id="15" name="TextBox 15"/>
          <p:cNvSpPr txBox="1"/>
          <p:nvPr/>
        </p:nvSpPr>
        <p:spPr>
          <a:xfrm>
            <a:off x="13551237" y="7896988"/>
            <a:ext cx="3439324" cy="1361312"/>
          </a:xfrm>
          <a:prstGeom prst="rect">
            <a:avLst/>
          </a:prstGeom>
        </p:spPr>
        <p:txBody>
          <a:bodyPr lIns="0" tIns="0" rIns="0" bIns="0" rtlCol="0" anchor="t">
            <a:spAutoFit/>
          </a:bodyPr>
          <a:lstStyle/>
          <a:p>
            <a:pPr algn="l">
              <a:lnSpc>
                <a:spcPts val="3696"/>
              </a:lnSpc>
            </a:pPr>
            <a:r>
              <a:rPr lang="en-US" sz="2200">
                <a:solidFill>
                  <a:srgbClr val="F7FDFE"/>
                </a:solidFill>
                <a:latin typeface="Proxima Nova"/>
                <a:ea typeface="Proxima Nova"/>
                <a:cs typeface="Proxima Nova"/>
                <a:sym typeface="Proxima Nova"/>
              </a:rPr>
              <a:t>Lorem ipsum dolor sit amet, consectetur adipiscing elit, sed do eiusmod tempor</a:t>
            </a:r>
          </a:p>
        </p:txBody>
      </p:sp>
      <p:sp>
        <p:nvSpPr>
          <p:cNvPr id="16" name="TextBox 16"/>
          <p:cNvSpPr txBox="1"/>
          <p:nvPr/>
        </p:nvSpPr>
        <p:spPr>
          <a:xfrm>
            <a:off x="6900143" y="941910"/>
            <a:ext cx="9877300" cy="6649722"/>
          </a:xfrm>
          <a:prstGeom prst="rect">
            <a:avLst/>
          </a:prstGeom>
        </p:spPr>
        <p:txBody>
          <a:bodyPr lIns="0" tIns="0" rIns="0" bIns="0" rtlCol="0" anchor="t">
            <a:spAutoFit/>
          </a:bodyPr>
          <a:lstStyle/>
          <a:p>
            <a:pPr algn="l">
              <a:lnSpc>
                <a:spcPts val="6599"/>
              </a:lnSpc>
            </a:pPr>
            <a:r>
              <a:rPr lang="en-US" sz="3299" b="1">
                <a:solidFill>
                  <a:srgbClr val="211F20"/>
                </a:solidFill>
                <a:latin typeface="Proxima Nova Bold"/>
                <a:ea typeface="Proxima Nova Bold"/>
                <a:cs typeface="Proxima Nova Bold"/>
                <a:sym typeface="Proxima Nova Bold"/>
              </a:rPr>
              <a:t>Symptom Submission and Prediction:</a:t>
            </a:r>
          </a:p>
          <a:p>
            <a:pPr marL="712467" lvl="1" indent="-356233" algn="l">
              <a:lnSpc>
                <a:spcPts val="6599"/>
              </a:lnSpc>
              <a:buFont typeface="Arial"/>
              <a:buChar char="•"/>
            </a:pPr>
            <a:r>
              <a:rPr lang="en-US" sz="3299" b="1">
                <a:solidFill>
                  <a:srgbClr val="211F20"/>
                </a:solidFill>
                <a:latin typeface="Proxima Nova Bold"/>
                <a:ea typeface="Proxima Nova Bold"/>
                <a:cs typeface="Proxima Nova Bold"/>
                <a:sym typeface="Proxima Nova Bold"/>
              </a:rPr>
              <a:t>Submit Symptoms: Users can fill out a form detailing their symptoms (e.g., rash appearance, skin texture, color changes) for a prediction.</a:t>
            </a:r>
          </a:p>
          <a:p>
            <a:pPr marL="712467" lvl="1" indent="-356233" algn="l">
              <a:lnSpc>
                <a:spcPts val="6599"/>
              </a:lnSpc>
              <a:buFont typeface="Arial"/>
              <a:buChar char="•"/>
            </a:pPr>
            <a:r>
              <a:rPr lang="en-US" sz="3299" b="1">
                <a:solidFill>
                  <a:srgbClr val="211F20"/>
                </a:solidFill>
                <a:latin typeface="Proxima Nova Bold"/>
                <a:ea typeface="Proxima Nova Bold"/>
                <a:cs typeface="Proxima Nova Bold"/>
                <a:sym typeface="Proxima Nova Bold"/>
              </a:rPr>
              <a:t>View Prediction Results: After submission, users receive a probable diagnosis along with detailed information about the condition.</a:t>
            </a:r>
          </a:p>
          <a:p>
            <a:pPr algn="l">
              <a:lnSpc>
                <a:spcPts val="7599"/>
              </a:lnSpc>
            </a:pPr>
            <a:endParaRPr lang="en-US" sz="3299" b="1">
              <a:solidFill>
                <a:srgbClr val="211F20"/>
              </a:solidFill>
              <a:latin typeface="Proxima Nova Bold"/>
              <a:ea typeface="Proxima Nova Bold"/>
              <a:cs typeface="Proxima Nova Bold"/>
              <a:sym typeface="Proxima Nova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453643" y="309879"/>
            <a:ext cx="17348766" cy="9699189"/>
            <a:chOff x="0" y="0"/>
            <a:chExt cx="4569222" cy="2554519"/>
          </a:xfrm>
        </p:grpSpPr>
        <p:sp>
          <p:nvSpPr>
            <p:cNvPr id="3" name="Freeform 3"/>
            <p:cNvSpPr/>
            <p:nvPr/>
          </p:nvSpPr>
          <p:spPr>
            <a:xfrm>
              <a:off x="0" y="0"/>
              <a:ext cx="4569222" cy="2554519"/>
            </a:xfrm>
            <a:custGeom>
              <a:avLst/>
              <a:gdLst/>
              <a:ahLst/>
              <a:cxnLst/>
              <a:rect l="l" t="t" r="r" b="b"/>
              <a:pathLst>
                <a:path w="4569222" h="2554519">
                  <a:moveTo>
                    <a:pt x="0" y="0"/>
                  </a:moveTo>
                  <a:lnTo>
                    <a:pt x="4569222" y="0"/>
                  </a:lnTo>
                  <a:lnTo>
                    <a:pt x="4569222" y="2554519"/>
                  </a:lnTo>
                  <a:lnTo>
                    <a:pt x="0" y="2554519"/>
                  </a:lnTo>
                  <a:close/>
                </a:path>
              </a:pathLst>
            </a:custGeom>
            <a:solidFill>
              <a:srgbClr val="F7FDFE"/>
            </a:solidFill>
          </p:spPr>
        </p:sp>
        <p:sp>
          <p:nvSpPr>
            <p:cNvPr id="4" name="TextBox 4"/>
            <p:cNvSpPr txBox="1"/>
            <p:nvPr/>
          </p:nvSpPr>
          <p:spPr>
            <a:xfrm>
              <a:off x="0" y="-66675"/>
              <a:ext cx="4569222" cy="2621194"/>
            </a:xfrm>
            <a:prstGeom prst="rect">
              <a:avLst/>
            </a:prstGeom>
          </p:spPr>
          <p:txBody>
            <a:bodyPr lIns="50800" tIns="50800" rIns="50800" bIns="50800" rtlCol="0" anchor="ctr"/>
            <a:lstStyle/>
            <a:p>
              <a:pPr algn="l">
                <a:lnSpc>
                  <a:spcPts val="5599"/>
                </a:lnSpc>
              </a:pPr>
              <a:r>
                <a:rPr lang="en-US" sz="3999" b="1">
                  <a:solidFill>
                    <a:srgbClr val="211F20"/>
                  </a:solidFill>
                  <a:latin typeface="Playfair Display SC Bold"/>
                  <a:ea typeface="Playfair Display SC Bold"/>
                  <a:cs typeface="Playfair Display SC Bold"/>
                  <a:sym typeface="Playfair Display SC Bold"/>
                </a:rPr>
                <a:t> </a:t>
              </a:r>
            </a:p>
          </p:txBody>
        </p:sp>
      </p:grpSp>
      <p:sp>
        <p:nvSpPr>
          <p:cNvPr id="5" name="AutoShape 5"/>
          <p:cNvSpPr/>
          <p:nvPr/>
        </p:nvSpPr>
        <p:spPr>
          <a:xfrm>
            <a:off x="0" y="1047750"/>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453643" y="295275"/>
            <a:ext cx="9260437" cy="1026838"/>
          </a:xfrm>
          <a:prstGeom prst="rect">
            <a:avLst/>
          </a:prstGeom>
        </p:spPr>
        <p:txBody>
          <a:bodyPr lIns="0" tIns="0" rIns="0" bIns="0" rtlCol="0" anchor="t">
            <a:spAutoFit/>
          </a:bodyPr>
          <a:lstStyle/>
          <a:p>
            <a:pPr algn="l">
              <a:lnSpc>
                <a:spcPts val="7201"/>
              </a:lnSpc>
            </a:pPr>
            <a:r>
              <a:rPr lang="en-US" sz="8676">
                <a:solidFill>
                  <a:srgbClr val="292929"/>
                </a:solidFill>
                <a:latin typeface="Bebas Neue"/>
                <a:ea typeface="Bebas Neue"/>
                <a:cs typeface="Bebas Neue"/>
                <a:sym typeface="Bebas Neue"/>
              </a:rPr>
              <a:t>DIAGRAMS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588986"/>
            <a:ext cx="7924908" cy="820794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453643" y="309879"/>
            <a:ext cx="17348766" cy="9699189"/>
            <a:chOff x="0" y="0"/>
            <a:chExt cx="4569222" cy="2554519"/>
          </a:xfrm>
        </p:grpSpPr>
        <p:sp>
          <p:nvSpPr>
            <p:cNvPr id="3" name="Freeform 3"/>
            <p:cNvSpPr/>
            <p:nvPr/>
          </p:nvSpPr>
          <p:spPr>
            <a:xfrm>
              <a:off x="0" y="0"/>
              <a:ext cx="4569222" cy="2554519"/>
            </a:xfrm>
            <a:custGeom>
              <a:avLst/>
              <a:gdLst/>
              <a:ahLst/>
              <a:cxnLst/>
              <a:rect l="l" t="t" r="r" b="b"/>
              <a:pathLst>
                <a:path w="4569222" h="2554519">
                  <a:moveTo>
                    <a:pt x="0" y="0"/>
                  </a:moveTo>
                  <a:lnTo>
                    <a:pt x="4569222" y="0"/>
                  </a:lnTo>
                  <a:lnTo>
                    <a:pt x="4569222" y="2554519"/>
                  </a:lnTo>
                  <a:lnTo>
                    <a:pt x="0" y="2554519"/>
                  </a:lnTo>
                  <a:close/>
                </a:path>
              </a:pathLst>
            </a:custGeom>
            <a:solidFill>
              <a:srgbClr val="F7FDFE"/>
            </a:solidFill>
          </p:spPr>
        </p:sp>
        <p:sp>
          <p:nvSpPr>
            <p:cNvPr id="4" name="TextBox 4"/>
            <p:cNvSpPr txBox="1"/>
            <p:nvPr/>
          </p:nvSpPr>
          <p:spPr>
            <a:xfrm>
              <a:off x="0" y="-66675"/>
              <a:ext cx="4569222" cy="2621194"/>
            </a:xfrm>
            <a:prstGeom prst="rect">
              <a:avLst/>
            </a:prstGeom>
          </p:spPr>
          <p:txBody>
            <a:bodyPr lIns="50800" tIns="50800" rIns="50800" bIns="50800" rtlCol="0" anchor="ctr"/>
            <a:lstStyle/>
            <a:p>
              <a:pPr algn="l">
                <a:lnSpc>
                  <a:spcPts val="5599"/>
                </a:lnSpc>
              </a:pPr>
              <a:r>
                <a:rPr lang="en-US" sz="3999" b="1">
                  <a:solidFill>
                    <a:srgbClr val="211F20"/>
                  </a:solidFill>
                  <a:latin typeface="Playfair Display SC Bold"/>
                  <a:ea typeface="Playfair Display SC Bold"/>
                  <a:cs typeface="Playfair Display SC Bold"/>
                  <a:sym typeface="Playfair Display SC Bold"/>
                </a:rPr>
                <a:t> </a:t>
              </a:r>
            </a:p>
          </p:txBody>
        </p:sp>
      </p:grpSp>
      <p:sp>
        <p:nvSpPr>
          <p:cNvPr id="5" name="AutoShape 5"/>
          <p:cNvSpPr/>
          <p:nvPr/>
        </p:nvSpPr>
        <p:spPr>
          <a:xfrm>
            <a:off x="0" y="1047750"/>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453643" y="295275"/>
            <a:ext cx="9260437" cy="1026838"/>
          </a:xfrm>
          <a:prstGeom prst="rect">
            <a:avLst/>
          </a:prstGeom>
        </p:spPr>
        <p:txBody>
          <a:bodyPr lIns="0" tIns="0" rIns="0" bIns="0" rtlCol="0" anchor="t">
            <a:spAutoFit/>
          </a:bodyPr>
          <a:lstStyle/>
          <a:p>
            <a:pPr algn="l">
              <a:lnSpc>
                <a:spcPts val="7201"/>
              </a:lnSpc>
            </a:pPr>
            <a:r>
              <a:rPr lang="en-US" sz="8676">
                <a:solidFill>
                  <a:srgbClr val="292929"/>
                </a:solidFill>
                <a:latin typeface="Bebas Neue"/>
                <a:ea typeface="Bebas Neue"/>
                <a:cs typeface="Bebas Neue"/>
                <a:sym typeface="Bebas Neue"/>
              </a:rPr>
              <a:t>CLASS DIAGRAM</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97441"/>
            <a:ext cx="8686800" cy="880525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1039697" y="1047750"/>
            <a:ext cx="17348766" cy="9699189"/>
            <a:chOff x="0" y="0"/>
            <a:chExt cx="4569222" cy="2554519"/>
          </a:xfrm>
        </p:grpSpPr>
        <p:sp>
          <p:nvSpPr>
            <p:cNvPr id="3" name="Freeform 3"/>
            <p:cNvSpPr/>
            <p:nvPr/>
          </p:nvSpPr>
          <p:spPr>
            <a:xfrm>
              <a:off x="0" y="0"/>
              <a:ext cx="4569222" cy="2554519"/>
            </a:xfrm>
            <a:custGeom>
              <a:avLst/>
              <a:gdLst/>
              <a:ahLst/>
              <a:cxnLst/>
              <a:rect l="l" t="t" r="r" b="b"/>
              <a:pathLst>
                <a:path w="4569222" h="2554519">
                  <a:moveTo>
                    <a:pt x="0" y="0"/>
                  </a:moveTo>
                  <a:lnTo>
                    <a:pt x="4569222" y="0"/>
                  </a:lnTo>
                  <a:lnTo>
                    <a:pt x="4569222" y="2554519"/>
                  </a:lnTo>
                  <a:lnTo>
                    <a:pt x="0" y="2554519"/>
                  </a:lnTo>
                  <a:close/>
                </a:path>
              </a:pathLst>
            </a:custGeom>
            <a:solidFill>
              <a:srgbClr val="F7FDFE"/>
            </a:solidFill>
          </p:spPr>
        </p:sp>
        <p:sp>
          <p:nvSpPr>
            <p:cNvPr id="4" name="TextBox 4"/>
            <p:cNvSpPr txBox="1"/>
            <p:nvPr/>
          </p:nvSpPr>
          <p:spPr>
            <a:xfrm>
              <a:off x="0" y="-66675"/>
              <a:ext cx="4569222" cy="2621194"/>
            </a:xfrm>
            <a:prstGeom prst="rect">
              <a:avLst/>
            </a:prstGeom>
          </p:spPr>
          <p:txBody>
            <a:bodyPr lIns="50800" tIns="50800" rIns="50800" bIns="50800" rtlCol="0" anchor="ctr"/>
            <a:lstStyle/>
            <a:p>
              <a:pPr algn="l">
                <a:lnSpc>
                  <a:spcPts val="5599"/>
                </a:lnSpc>
              </a:pPr>
              <a:r>
                <a:rPr lang="en-US" sz="3999" b="1">
                  <a:solidFill>
                    <a:srgbClr val="211F20"/>
                  </a:solidFill>
                  <a:latin typeface="Playfair Display SC Bold"/>
                  <a:ea typeface="Playfair Display SC Bold"/>
                  <a:cs typeface="Playfair Display SC Bold"/>
                  <a:sym typeface="Playfair Display SC Bold"/>
                </a:rPr>
                <a:t> </a:t>
              </a:r>
            </a:p>
          </p:txBody>
        </p:sp>
      </p:grpSp>
      <p:sp>
        <p:nvSpPr>
          <p:cNvPr id="5" name="AutoShape 5"/>
          <p:cNvSpPr/>
          <p:nvPr/>
        </p:nvSpPr>
        <p:spPr>
          <a:xfrm>
            <a:off x="0" y="1047750"/>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453643" y="295275"/>
            <a:ext cx="9260437" cy="1026838"/>
          </a:xfrm>
          <a:prstGeom prst="rect">
            <a:avLst/>
          </a:prstGeom>
        </p:spPr>
        <p:txBody>
          <a:bodyPr lIns="0" tIns="0" rIns="0" bIns="0" rtlCol="0" anchor="t">
            <a:spAutoFit/>
          </a:bodyPr>
          <a:lstStyle/>
          <a:p>
            <a:pPr algn="l">
              <a:lnSpc>
                <a:spcPts val="7201"/>
              </a:lnSpc>
            </a:pPr>
            <a:r>
              <a:rPr lang="en-US" sz="8676">
                <a:solidFill>
                  <a:srgbClr val="292929"/>
                </a:solidFill>
                <a:latin typeface="Bebas Neue"/>
                <a:ea typeface="Bebas Neue"/>
                <a:cs typeface="Bebas Neue"/>
                <a:sym typeface="Bebas Neue"/>
              </a:rPr>
              <a:t>DFD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599" y="3600398"/>
            <a:ext cx="10761457" cy="598474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43" b="-14174"/>
            </a:stretch>
          </a:blipFill>
        </p:spPr>
      </p:sp>
      <p:grpSp>
        <p:nvGrpSpPr>
          <p:cNvPr id="3" name="Group 3"/>
          <p:cNvGrpSpPr/>
          <p:nvPr/>
        </p:nvGrpSpPr>
        <p:grpSpPr>
          <a:xfrm>
            <a:off x="3346609" y="1156553"/>
            <a:ext cx="11594782" cy="4114800"/>
            <a:chOff x="0" y="0"/>
            <a:chExt cx="3053770" cy="1083733"/>
          </a:xfrm>
        </p:grpSpPr>
        <p:sp>
          <p:nvSpPr>
            <p:cNvPr id="4" name="Freeform 4"/>
            <p:cNvSpPr/>
            <p:nvPr/>
          </p:nvSpPr>
          <p:spPr>
            <a:xfrm>
              <a:off x="0" y="0"/>
              <a:ext cx="3053770" cy="1083733"/>
            </a:xfrm>
            <a:custGeom>
              <a:avLst/>
              <a:gdLst/>
              <a:ahLst/>
              <a:cxnLst/>
              <a:rect l="l" t="t" r="r" b="b"/>
              <a:pathLst>
                <a:path w="3053770" h="1083733">
                  <a:moveTo>
                    <a:pt x="0" y="0"/>
                  </a:moveTo>
                  <a:lnTo>
                    <a:pt x="3053770" y="0"/>
                  </a:lnTo>
                  <a:lnTo>
                    <a:pt x="3053770" y="1083733"/>
                  </a:lnTo>
                  <a:lnTo>
                    <a:pt x="0" y="1083733"/>
                  </a:lnTo>
                  <a:close/>
                </a:path>
              </a:pathLst>
            </a:custGeom>
            <a:solidFill>
              <a:srgbClr val="000000">
                <a:alpha val="0"/>
              </a:srgbClr>
            </a:solidFill>
            <a:ln w="361950" cap="sq">
              <a:solidFill>
                <a:srgbClr val="48BAC3"/>
              </a:solidFill>
              <a:prstDash val="solid"/>
              <a:miter/>
            </a:ln>
          </p:spPr>
        </p:sp>
        <p:sp>
          <p:nvSpPr>
            <p:cNvPr id="5" name="TextBox 5"/>
            <p:cNvSpPr txBox="1"/>
            <p:nvPr/>
          </p:nvSpPr>
          <p:spPr>
            <a:xfrm>
              <a:off x="0" y="-38100"/>
              <a:ext cx="3053770" cy="11218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11632" y="2034205"/>
            <a:ext cx="10264735" cy="3109295"/>
          </a:xfrm>
          <a:prstGeom prst="rect">
            <a:avLst/>
          </a:prstGeom>
        </p:spPr>
        <p:txBody>
          <a:bodyPr lIns="0" tIns="0" rIns="0" bIns="0" rtlCol="0" anchor="t">
            <a:spAutoFit/>
          </a:bodyPr>
          <a:lstStyle/>
          <a:p>
            <a:pPr algn="ctr">
              <a:lnSpc>
                <a:spcPts val="11513"/>
              </a:lnSpc>
            </a:pPr>
            <a:r>
              <a:rPr lang="en-US" sz="13872" b="1">
                <a:solidFill>
                  <a:srgbClr val="00BF63"/>
                </a:solidFill>
                <a:latin typeface="Bebas Neue Bold"/>
                <a:ea typeface="Bebas Neue Bold"/>
                <a:cs typeface="Bebas Neue Bold"/>
                <a:sym typeface="Bebas Neue Bold"/>
              </a:rPr>
              <a:t>SKIN  CARE COMPANION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453643" y="309879"/>
            <a:ext cx="17348766" cy="9699189"/>
            <a:chOff x="0" y="0"/>
            <a:chExt cx="4569222" cy="2554519"/>
          </a:xfrm>
        </p:grpSpPr>
        <p:sp>
          <p:nvSpPr>
            <p:cNvPr id="3" name="Freeform 3"/>
            <p:cNvSpPr/>
            <p:nvPr/>
          </p:nvSpPr>
          <p:spPr>
            <a:xfrm>
              <a:off x="0" y="0"/>
              <a:ext cx="4569222" cy="2554519"/>
            </a:xfrm>
            <a:custGeom>
              <a:avLst/>
              <a:gdLst/>
              <a:ahLst/>
              <a:cxnLst/>
              <a:rect l="l" t="t" r="r" b="b"/>
              <a:pathLst>
                <a:path w="4569222" h="2554519">
                  <a:moveTo>
                    <a:pt x="0" y="0"/>
                  </a:moveTo>
                  <a:lnTo>
                    <a:pt x="4569222" y="0"/>
                  </a:lnTo>
                  <a:lnTo>
                    <a:pt x="4569222" y="2554519"/>
                  </a:lnTo>
                  <a:lnTo>
                    <a:pt x="0" y="2554519"/>
                  </a:lnTo>
                  <a:close/>
                </a:path>
              </a:pathLst>
            </a:custGeom>
            <a:solidFill>
              <a:srgbClr val="F7FDFE"/>
            </a:solidFill>
          </p:spPr>
        </p:sp>
        <p:sp>
          <p:nvSpPr>
            <p:cNvPr id="4" name="TextBox 4"/>
            <p:cNvSpPr txBox="1"/>
            <p:nvPr/>
          </p:nvSpPr>
          <p:spPr>
            <a:xfrm>
              <a:off x="0" y="-66675"/>
              <a:ext cx="4569222" cy="2621194"/>
            </a:xfrm>
            <a:prstGeom prst="rect">
              <a:avLst/>
            </a:prstGeom>
          </p:spPr>
          <p:txBody>
            <a:bodyPr lIns="50800" tIns="50800" rIns="50800" bIns="50800" rtlCol="0" anchor="ctr"/>
            <a:lstStyle/>
            <a:p>
              <a:pPr algn="l">
                <a:lnSpc>
                  <a:spcPts val="5599"/>
                </a:lnSpc>
              </a:pPr>
              <a:r>
                <a:rPr lang="en-US" sz="3999" b="1">
                  <a:solidFill>
                    <a:srgbClr val="211F20"/>
                  </a:solidFill>
                  <a:latin typeface="Playfair Display SC Bold"/>
                  <a:ea typeface="Playfair Display SC Bold"/>
                  <a:cs typeface="Playfair Display SC Bold"/>
                  <a:sym typeface="Playfair Display SC Bold"/>
                </a:rPr>
                <a:t> </a:t>
              </a:r>
            </a:p>
          </p:txBody>
        </p:sp>
      </p:grpSp>
      <p:sp>
        <p:nvSpPr>
          <p:cNvPr id="5" name="AutoShape 5"/>
          <p:cNvSpPr/>
          <p:nvPr/>
        </p:nvSpPr>
        <p:spPr>
          <a:xfrm>
            <a:off x="0" y="1047750"/>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453643" y="295275"/>
            <a:ext cx="9260437" cy="1026838"/>
          </a:xfrm>
          <a:prstGeom prst="rect">
            <a:avLst/>
          </a:prstGeom>
        </p:spPr>
        <p:txBody>
          <a:bodyPr lIns="0" tIns="0" rIns="0" bIns="0" rtlCol="0" anchor="t">
            <a:spAutoFit/>
          </a:bodyPr>
          <a:lstStyle/>
          <a:p>
            <a:pPr algn="l">
              <a:lnSpc>
                <a:spcPts val="7201"/>
              </a:lnSpc>
            </a:pPr>
            <a:r>
              <a:rPr lang="en-US" sz="8676">
                <a:solidFill>
                  <a:srgbClr val="292929"/>
                </a:solidFill>
                <a:latin typeface="Bebas Neue"/>
                <a:ea typeface="Bebas Neue"/>
                <a:cs typeface="Bebas Neue"/>
                <a:sym typeface="Bebas Neue"/>
              </a:rPr>
              <a:t>DFD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249" y="2122170"/>
            <a:ext cx="11597209" cy="61455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453643" y="309879"/>
            <a:ext cx="17348766" cy="9699189"/>
            <a:chOff x="0" y="0"/>
            <a:chExt cx="4569222" cy="2554519"/>
          </a:xfrm>
        </p:grpSpPr>
        <p:sp>
          <p:nvSpPr>
            <p:cNvPr id="3" name="Freeform 3"/>
            <p:cNvSpPr/>
            <p:nvPr/>
          </p:nvSpPr>
          <p:spPr>
            <a:xfrm>
              <a:off x="0" y="0"/>
              <a:ext cx="4569222" cy="2554519"/>
            </a:xfrm>
            <a:custGeom>
              <a:avLst/>
              <a:gdLst/>
              <a:ahLst/>
              <a:cxnLst/>
              <a:rect l="l" t="t" r="r" b="b"/>
              <a:pathLst>
                <a:path w="4569222" h="2554519">
                  <a:moveTo>
                    <a:pt x="0" y="0"/>
                  </a:moveTo>
                  <a:lnTo>
                    <a:pt x="4569222" y="0"/>
                  </a:lnTo>
                  <a:lnTo>
                    <a:pt x="4569222" y="2554519"/>
                  </a:lnTo>
                  <a:lnTo>
                    <a:pt x="0" y="2554519"/>
                  </a:lnTo>
                  <a:close/>
                </a:path>
              </a:pathLst>
            </a:custGeom>
            <a:solidFill>
              <a:srgbClr val="F7FDFE"/>
            </a:solidFill>
          </p:spPr>
        </p:sp>
        <p:sp>
          <p:nvSpPr>
            <p:cNvPr id="4" name="TextBox 4"/>
            <p:cNvSpPr txBox="1"/>
            <p:nvPr/>
          </p:nvSpPr>
          <p:spPr>
            <a:xfrm>
              <a:off x="0" y="-66675"/>
              <a:ext cx="4569222" cy="2621194"/>
            </a:xfrm>
            <a:prstGeom prst="rect">
              <a:avLst/>
            </a:prstGeom>
          </p:spPr>
          <p:txBody>
            <a:bodyPr lIns="50800" tIns="50800" rIns="50800" bIns="50800" rtlCol="0" anchor="ctr"/>
            <a:lstStyle/>
            <a:p>
              <a:pPr algn="l">
                <a:lnSpc>
                  <a:spcPts val="5599"/>
                </a:lnSpc>
              </a:pPr>
              <a:r>
                <a:rPr lang="en-US" sz="3999" b="1">
                  <a:solidFill>
                    <a:srgbClr val="211F20"/>
                  </a:solidFill>
                  <a:latin typeface="Playfair Display SC Bold"/>
                  <a:ea typeface="Playfair Display SC Bold"/>
                  <a:cs typeface="Playfair Display SC Bold"/>
                  <a:sym typeface="Playfair Display SC Bold"/>
                </a:rPr>
                <a:t> </a:t>
              </a:r>
            </a:p>
          </p:txBody>
        </p:sp>
      </p:grpSp>
      <p:sp>
        <p:nvSpPr>
          <p:cNvPr id="5" name="AutoShape 5"/>
          <p:cNvSpPr/>
          <p:nvPr/>
        </p:nvSpPr>
        <p:spPr>
          <a:xfrm>
            <a:off x="0" y="1047750"/>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453643" y="295275"/>
            <a:ext cx="9260437" cy="1026838"/>
          </a:xfrm>
          <a:prstGeom prst="rect">
            <a:avLst/>
          </a:prstGeom>
        </p:spPr>
        <p:txBody>
          <a:bodyPr lIns="0" tIns="0" rIns="0" bIns="0" rtlCol="0" anchor="t">
            <a:spAutoFit/>
          </a:bodyPr>
          <a:lstStyle/>
          <a:p>
            <a:pPr algn="l">
              <a:lnSpc>
                <a:spcPts val="7201"/>
              </a:lnSpc>
            </a:pPr>
            <a:r>
              <a:rPr lang="en-US" sz="8676">
                <a:solidFill>
                  <a:srgbClr val="292929"/>
                </a:solidFill>
                <a:latin typeface="Bebas Neue"/>
                <a:ea typeface="Bebas Neue"/>
                <a:cs typeface="Bebas Neue"/>
                <a:sym typeface="Bebas Neue"/>
              </a:rPr>
              <a:t>DFD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002" y="1800225"/>
            <a:ext cx="7460598" cy="852639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grpSp>
        <p:nvGrpSpPr>
          <p:cNvPr id="3" name="Group 3"/>
          <p:cNvGrpSpPr/>
          <p:nvPr/>
        </p:nvGrpSpPr>
        <p:grpSpPr>
          <a:xfrm>
            <a:off x="-115294" y="1028700"/>
            <a:ext cx="18518589" cy="9397787"/>
            <a:chOff x="0" y="0"/>
            <a:chExt cx="4877324" cy="2475137"/>
          </a:xfrm>
        </p:grpSpPr>
        <p:sp>
          <p:nvSpPr>
            <p:cNvPr id="4" name="Freeform 4"/>
            <p:cNvSpPr/>
            <p:nvPr/>
          </p:nvSpPr>
          <p:spPr>
            <a:xfrm>
              <a:off x="0" y="0"/>
              <a:ext cx="4877324" cy="2475137"/>
            </a:xfrm>
            <a:custGeom>
              <a:avLst/>
              <a:gdLst/>
              <a:ahLst/>
              <a:cxnLst/>
              <a:rect l="l" t="t" r="r" b="b"/>
              <a:pathLst>
                <a:path w="4877324" h="2475137">
                  <a:moveTo>
                    <a:pt x="0" y="0"/>
                  </a:moveTo>
                  <a:lnTo>
                    <a:pt x="4877324" y="0"/>
                  </a:lnTo>
                  <a:lnTo>
                    <a:pt x="4877324" y="2475137"/>
                  </a:lnTo>
                  <a:lnTo>
                    <a:pt x="0" y="2475137"/>
                  </a:lnTo>
                  <a:close/>
                </a:path>
              </a:pathLst>
            </a:custGeom>
            <a:solidFill>
              <a:srgbClr val="48BAC3"/>
            </a:solidFill>
          </p:spPr>
        </p:sp>
        <p:sp>
          <p:nvSpPr>
            <p:cNvPr id="5" name="TextBox 5"/>
            <p:cNvSpPr txBox="1"/>
            <p:nvPr/>
          </p:nvSpPr>
          <p:spPr>
            <a:xfrm>
              <a:off x="0" y="-38100"/>
              <a:ext cx="4877324" cy="251323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62172" y="1126709"/>
            <a:ext cx="14104064" cy="9014951"/>
          </a:xfrm>
          <a:custGeom>
            <a:avLst/>
            <a:gdLst/>
            <a:ahLst/>
            <a:cxnLst/>
            <a:rect l="l" t="t" r="r" b="b"/>
            <a:pathLst>
              <a:path w="14104064" h="9014951">
                <a:moveTo>
                  <a:pt x="0" y="0"/>
                </a:moveTo>
                <a:lnTo>
                  <a:pt x="14104064" y="0"/>
                </a:lnTo>
                <a:lnTo>
                  <a:pt x="14104064" y="9014951"/>
                </a:lnTo>
                <a:lnTo>
                  <a:pt x="0" y="9014951"/>
                </a:lnTo>
                <a:lnTo>
                  <a:pt x="0" y="0"/>
                </a:lnTo>
                <a:close/>
              </a:path>
            </a:pathLst>
          </a:custGeom>
          <a:blipFill>
            <a:blip r:embed="rId3"/>
            <a:stretch>
              <a:fillRect t="-4358" b="-4358"/>
            </a:stretch>
          </a:blipFill>
        </p:spPr>
      </p:sp>
      <p:sp>
        <p:nvSpPr>
          <p:cNvPr id="7" name="TextBox 7"/>
          <p:cNvSpPr txBox="1"/>
          <p:nvPr/>
        </p:nvSpPr>
        <p:spPr>
          <a:xfrm>
            <a:off x="6323880" y="276225"/>
            <a:ext cx="5337425" cy="1004312"/>
          </a:xfrm>
          <a:prstGeom prst="rect">
            <a:avLst/>
          </a:prstGeom>
        </p:spPr>
        <p:txBody>
          <a:bodyPr lIns="0" tIns="0" rIns="0" bIns="0" rtlCol="0" anchor="t">
            <a:spAutoFit/>
          </a:bodyPr>
          <a:lstStyle/>
          <a:p>
            <a:pPr algn="ctr">
              <a:lnSpc>
                <a:spcPts val="6971"/>
              </a:lnSpc>
            </a:pPr>
            <a:r>
              <a:rPr lang="en-US" sz="8399" b="1">
                <a:solidFill>
                  <a:srgbClr val="FF3131"/>
                </a:solidFill>
                <a:latin typeface="Bebas Neue Bold"/>
                <a:ea typeface="Bebas Neue Bold"/>
                <a:cs typeface="Bebas Neue Bold"/>
                <a:sym typeface="Bebas Neue Bold"/>
              </a:rPr>
              <a:t>ER DIAGRAM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9523102"/>
            <a:ext cx="17830800" cy="1966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4800" u="sng" smtClean="0">
              <a:solidFill>
                <a:srgbClr val="FF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en-US" altLang="en-US" sz="4800" u="sng">
              <a:solidFill>
                <a:srgbClr val="FF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sz="4800" u="sng" smtClean="0">
                <a:solidFill>
                  <a:srgbClr val="FF0000"/>
                </a:solidFill>
                <a:latin typeface="Times New Roman" panose="02020603050405020304" pitchFamily="18" charset="0"/>
                <a:cs typeface="Times New Roman" panose="02020603050405020304" pitchFamily="18" charset="0"/>
              </a:rPr>
              <a:t>ARCHITECTURE</a:t>
            </a:r>
            <a:endParaRPr lang="en-US" altLang="en-US" sz="4800" u="sng">
              <a:solidFill>
                <a:srgbClr val="FF000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Frontend (User Interface):</a:t>
            </a:r>
            <a:endParaRPr kumimoji="0" lang="en-US" altLang="en-US" sz="24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HTML/CSS/JavaScript</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building responsive and interactive user interfaces.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Form Inputs</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Allows users to enter symptoms and upload images for disease prediction.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User Dashboard</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Displays results, recommendations, and user-specific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Backend (Django Framework):</a:t>
            </a:r>
            <a:endParaRPr kumimoji="0" lang="en-US" altLang="en-US" sz="24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Views and Controllers</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Handles user requests, processes inputs, and returns responses.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Prediction Logic</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Routes user inputs (symptoms and images) to machine learning models for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User Authentication</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Manages user registration, login, and session handling.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Machine Learning Models:</a:t>
            </a:r>
            <a:endParaRPr kumimoji="0" lang="en-US" altLang="en-US" sz="24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CNN Model</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analyzing uploaded skin images and predicting potential diseases.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NLP Model</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processing textual symptom descriptions and improving prediction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Remedies &amp; Medicine Database</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Maps predicted diseases to a predefined list of remedies and medicines.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Database (Django ORM &amp; SQL):</a:t>
            </a:r>
            <a:endParaRPr kumimoji="0" lang="en-US" altLang="en-US" sz="24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User Data</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Stores user registration, login credentials, and prediction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Disease Information</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Contains skin disease data, remedies, and associated medications.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Admin Management</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Stores user, disease, and message information for admin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Admin Panel:</a:t>
            </a:r>
            <a:endParaRPr kumimoji="0" lang="en-US" altLang="en-US" sz="24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User View</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Allows administrators to monitor user activity and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Disease View</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Manages disease information and updates remedies/medications.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Message View</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Facilitates communication between users and administrators.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Deployment:</a:t>
            </a:r>
            <a:endParaRPr kumimoji="0" lang="en-US" altLang="en-US" sz="24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Hosting</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Deployed on cloud services (e.g., Heroku, AWS) for accessibility and scalability.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Security</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Uses secure protocols (HTTPS, authentication, validation) to protect user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87280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77" b="-9277"/>
            </a:stretch>
          </a:blipFill>
        </p:spPr>
      </p:sp>
      <p:sp>
        <p:nvSpPr>
          <p:cNvPr id="7" name="TextBox 7"/>
          <p:cNvSpPr txBox="1"/>
          <p:nvPr/>
        </p:nvSpPr>
        <p:spPr>
          <a:xfrm>
            <a:off x="6323880" y="276225"/>
            <a:ext cx="5337425" cy="897682"/>
          </a:xfrm>
          <a:prstGeom prst="rect">
            <a:avLst/>
          </a:prstGeom>
        </p:spPr>
        <p:txBody>
          <a:bodyPr lIns="0" tIns="0" rIns="0" bIns="0" rtlCol="0" anchor="t">
            <a:spAutoFit/>
          </a:bodyPr>
          <a:lstStyle/>
          <a:p>
            <a:pPr algn="ctr">
              <a:lnSpc>
                <a:spcPts val="6971"/>
              </a:lnSpc>
            </a:pPr>
            <a:r>
              <a:rPr lang="en-US" sz="8399" b="1" smtClean="0">
                <a:solidFill>
                  <a:srgbClr val="FF3131"/>
                </a:solidFill>
                <a:latin typeface="Bebas Neue Bold"/>
                <a:ea typeface="Bebas Neue Bold"/>
                <a:cs typeface="Bebas Neue Bold"/>
                <a:sym typeface="Bebas Neue Bold"/>
              </a:rPr>
              <a:t>DEMO VEDIO</a:t>
            </a:r>
            <a:endParaRPr lang="en-US" sz="8399" b="1">
              <a:solidFill>
                <a:srgbClr val="FF3131"/>
              </a:solidFill>
              <a:latin typeface="Bebas Neue Bold"/>
              <a:ea typeface="Bebas Neue Bold"/>
              <a:cs typeface="Bebas Neue Bold"/>
              <a:sym typeface="Bebas Neue Bold"/>
            </a:endParaRPr>
          </a:p>
        </p:txBody>
      </p:sp>
      <p:pic>
        <p:nvPicPr>
          <p:cNvPr id="8" name="Skin Care Companion __ Health &amp; Medical HTML Template - Google Chrome 2024-10-11 23-01-0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1173907"/>
            <a:ext cx="17006834" cy="8997802"/>
          </a:xfrm>
          <a:prstGeom prst="rect">
            <a:avLst/>
          </a:prstGeom>
        </p:spPr>
      </p:pic>
    </p:spTree>
    <p:extLst>
      <p:ext uri="{BB962C8B-B14F-4D97-AF65-F5344CB8AC3E}">
        <p14:creationId xmlns:p14="http://schemas.microsoft.com/office/powerpoint/2010/main" val="214404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480246" y="1341854"/>
            <a:ext cx="13760695" cy="7334905"/>
          </a:xfrm>
          <a:custGeom>
            <a:avLst/>
            <a:gdLst/>
            <a:ahLst/>
            <a:cxnLst/>
            <a:rect l="l" t="t" r="r" b="b"/>
            <a:pathLst>
              <a:path w="13760695" h="7334905">
                <a:moveTo>
                  <a:pt x="0" y="0"/>
                </a:moveTo>
                <a:lnTo>
                  <a:pt x="13760695" y="0"/>
                </a:lnTo>
                <a:lnTo>
                  <a:pt x="13760695" y="7334905"/>
                </a:lnTo>
                <a:lnTo>
                  <a:pt x="0" y="7334905"/>
                </a:lnTo>
                <a:lnTo>
                  <a:pt x="0" y="0"/>
                </a:lnTo>
                <a:close/>
              </a:path>
            </a:pathLst>
          </a:custGeom>
          <a:blipFill>
            <a:blip r:embed="rId2"/>
            <a:stretch>
              <a:fillRect/>
            </a:stretch>
          </a:blipFill>
        </p:spPr>
      </p:sp>
      <p:sp>
        <p:nvSpPr>
          <p:cNvPr id="3" name="TextBox 3"/>
          <p:cNvSpPr txBox="1"/>
          <p:nvPr/>
        </p:nvSpPr>
        <p:spPr>
          <a:xfrm>
            <a:off x="480246" y="474445"/>
            <a:ext cx="6633110" cy="867410"/>
          </a:xfrm>
          <a:prstGeom prst="rect">
            <a:avLst/>
          </a:prstGeom>
        </p:spPr>
        <p:txBody>
          <a:bodyPr lIns="0" tIns="0" rIns="0" bIns="0" rtlCol="0" anchor="t">
            <a:spAutoFit/>
          </a:bodyPr>
          <a:lstStyle/>
          <a:p>
            <a:pPr algn="l">
              <a:lnSpc>
                <a:spcPts val="6369"/>
              </a:lnSpc>
            </a:pPr>
            <a:r>
              <a:rPr lang="en-US" sz="6999" spc="-384">
                <a:solidFill>
                  <a:srgbClr val="00BF63"/>
                </a:solidFill>
                <a:latin typeface="Proxima Nova"/>
                <a:ea typeface="Proxima Nova"/>
                <a:cs typeface="Proxima Nova"/>
                <a:sym typeface="Proxima Nova"/>
              </a:rPr>
              <a:t>SCREENSHOTS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725190" y="597642"/>
            <a:ext cx="14499250" cy="8167949"/>
          </a:xfrm>
          <a:custGeom>
            <a:avLst/>
            <a:gdLst/>
            <a:ahLst/>
            <a:cxnLst/>
            <a:rect l="l" t="t" r="r" b="b"/>
            <a:pathLst>
              <a:path w="14499250" h="8167949">
                <a:moveTo>
                  <a:pt x="0" y="0"/>
                </a:moveTo>
                <a:lnTo>
                  <a:pt x="14499250" y="0"/>
                </a:lnTo>
                <a:lnTo>
                  <a:pt x="14499250" y="8167949"/>
                </a:lnTo>
                <a:lnTo>
                  <a:pt x="0" y="8167949"/>
                </a:lnTo>
                <a:lnTo>
                  <a:pt x="0" y="0"/>
                </a:lnTo>
                <a:close/>
              </a:path>
            </a:pathLst>
          </a:custGeom>
          <a:blipFill>
            <a:blip r:embed="rId2"/>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1028700" y="414747"/>
            <a:ext cx="14610596" cy="8172802"/>
          </a:xfrm>
          <a:custGeom>
            <a:avLst/>
            <a:gdLst/>
            <a:ahLst/>
            <a:cxnLst/>
            <a:rect l="l" t="t" r="r" b="b"/>
            <a:pathLst>
              <a:path w="14610596" h="8172802">
                <a:moveTo>
                  <a:pt x="0" y="0"/>
                </a:moveTo>
                <a:lnTo>
                  <a:pt x="14610596" y="0"/>
                </a:lnTo>
                <a:lnTo>
                  <a:pt x="14610596" y="8172802"/>
                </a:lnTo>
                <a:lnTo>
                  <a:pt x="0" y="8172802"/>
                </a:lnTo>
                <a:lnTo>
                  <a:pt x="0" y="0"/>
                </a:lnTo>
                <a:close/>
              </a:path>
            </a:pathLst>
          </a:custGeom>
          <a:blipFill>
            <a:blip r:embed="rId2"/>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1226263" y="693412"/>
            <a:ext cx="14731942" cy="7628227"/>
          </a:xfrm>
          <a:custGeom>
            <a:avLst/>
            <a:gdLst/>
            <a:ahLst/>
            <a:cxnLst/>
            <a:rect l="l" t="t" r="r" b="b"/>
            <a:pathLst>
              <a:path w="14731942" h="7628227">
                <a:moveTo>
                  <a:pt x="0" y="0"/>
                </a:moveTo>
                <a:lnTo>
                  <a:pt x="14731942" y="0"/>
                </a:lnTo>
                <a:lnTo>
                  <a:pt x="14731942" y="7628227"/>
                </a:lnTo>
                <a:lnTo>
                  <a:pt x="0" y="7628227"/>
                </a:lnTo>
                <a:lnTo>
                  <a:pt x="0" y="0"/>
                </a:lnTo>
                <a:close/>
              </a:path>
            </a:pathLst>
          </a:custGeom>
          <a:blipFill>
            <a:blip r:embed="rId2"/>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207113" y="0"/>
            <a:ext cx="9483039" cy="4999443"/>
          </a:xfrm>
          <a:custGeom>
            <a:avLst/>
            <a:gdLst/>
            <a:ahLst/>
            <a:cxnLst/>
            <a:rect l="l" t="t" r="r" b="b"/>
            <a:pathLst>
              <a:path w="9483039" h="4999443">
                <a:moveTo>
                  <a:pt x="0" y="0"/>
                </a:moveTo>
                <a:lnTo>
                  <a:pt x="9483039" y="0"/>
                </a:lnTo>
                <a:lnTo>
                  <a:pt x="9483039" y="4999443"/>
                </a:lnTo>
                <a:lnTo>
                  <a:pt x="0" y="4999443"/>
                </a:lnTo>
                <a:lnTo>
                  <a:pt x="0" y="0"/>
                </a:lnTo>
                <a:close/>
              </a:path>
            </a:pathLst>
          </a:custGeom>
          <a:blipFill>
            <a:blip r:embed="rId2"/>
            <a:stretch>
              <a:fillRect t="-488" b="-488"/>
            </a:stretch>
          </a:blipFill>
        </p:spPr>
      </p:sp>
      <p:sp>
        <p:nvSpPr>
          <p:cNvPr id="3" name="Freeform 3"/>
          <p:cNvSpPr/>
          <p:nvPr/>
        </p:nvSpPr>
        <p:spPr>
          <a:xfrm>
            <a:off x="7706851" y="4999443"/>
            <a:ext cx="10384834" cy="5287557"/>
          </a:xfrm>
          <a:custGeom>
            <a:avLst/>
            <a:gdLst/>
            <a:ahLst/>
            <a:cxnLst/>
            <a:rect l="l" t="t" r="r" b="b"/>
            <a:pathLst>
              <a:path w="10384834" h="5287557">
                <a:moveTo>
                  <a:pt x="0" y="0"/>
                </a:moveTo>
                <a:lnTo>
                  <a:pt x="10384835" y="0"/>
                </a:lnTo>
                <a:lnTo>
                  <a:pt x="10384835" y="5287557"/>
                </a:lnTo>
                <a:lnTo>
                  <a:pt x="0" y="5287557"/>
                </a:lnTo>
                <a:lnTo>
                  <a:pt x="0" y="0"/>
                </a:lnTo>
                <a:close/>
              </a:path>
            </a:pathLst>
          </a:custGeom>
          <a:blipFill>
            <a:blip r:embed="rId3"/>
            <a:stretch>
              <a:fillRect t="-4356" b="-4356"/>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233065"/>
            <a:ext cx="16230600" cy="9080100"/>
            <a:chOff x="0" y="-209550"/>
            <a:chExt cx="4274726" cy="2391467"/>
          </a:xfrm>
        </p:grpSpPr>
        <p:sp>
          <p:nvSpPr>
            <p:cNvPr id="4" name="Freeform 4"/>
            <p:cNvSpPr/>
            <p:nvPr/>
          </p:nvSpPr>
          <p:spPr>
            <a:xfrm>
              <a:off x="0" y="1445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7FDFE"/>
            </a:solidFill>
          </p:spPr>
        </p:sp>
        <p:sp>
          <p:nvSpPr>
            <p:cNvPr id="5" name="TextBox 5"/>
            <p:cNvSpPr txBox="1"/>
            <p:nvPr/>
          </p:nvSpPr>
          <p:spPr>
            <a:xfrm>
              <a:off x="0" y="-209550"/>
              <a:ext cx="4274726" cy="2377017"/>
            </a:xfrm>
            <a:prstGeom prst="rect">
              <a:avLst/>
            </a:prstGeom>
          </p:spPr>
          <p:txBody>
            <a:bodyPr lIns="50800" tIns="50800" rIns="50800" bIns="50800" rtlCol="0" anchor="ctr"/>
            <a:lstStyle/>
            <a:p>
              <a:pPr algn="l">
                <a:lnSpc>
                  <a:spcPts val="7559"/>
                </a:lnSpc>
              </a:pPr>
              <a:r>
                <a:rPr lang="en-US" sz="5399">
                  <a:solidFill>
                    <a:srgbClr val="211F20"/>
                  </a:solidFill>
                  <a:latin typeface="Assertive Display"/>
                  <a:ea typeface="Assertive Display"/>
                  <a:cs typeface="Assertive Display"/>
                  <a:sym typeface="Assertive Display"/>
                </a:rPr>
                <a:t>  </a:t>
              </a:r>
            </a:p>
            <a:p>
              <a:pPr algn="l">
                <a:lnSpc>
                  <a:spcPts val="7559"/>
                </a:lnSpc>
              </a:pPr>
              <a:r>
                <a:rPr lang="en-US" sz="5399">
                  <a:solidFill>
                    <a:srgbClr val="211F20"/>
                  </a:solidFill>
                  <a:latin typeface="Assertive Display"/>
                  <a:ea typeface="Assertive Display"/>
                  <a:cs typeface="Assertive Display"/>
                  <a:sym typeface="Assertive Display"/>
                </a:rPr>
                <a:t>Skin Care Companion is an innovative skin disease prediction system     designed to assist individuals in identifying common skin conditions quickly and accurately. Utilizing the power of advanced machine learning models.</a:t>
              </a:r>
            </a:p>
          </p:txBody>
        </p:sp>
      </p:grpSp>
      <p:sp>
        <p:nvSpPr>
          <p:cNvPr id="6" name="AutoShape 6"/>
          <p:cNvSpPr/>
          <p:nvPr/>
        </p:nvSpPr>
        <p:spPr>
          <a:xfrm>
            <a:off x="2070676" y="2816349"/>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2070676" y="2172033"/>
            <a:ext cx="6271788" cy="625266"/>
          </a:xfrm>
          <a:prstGeom prst="rect">
            <a:avLst/>
          </a:prstGeom>
        </p:spPr>
        <p:txBody>
          <a:bodyPr lIns="0" tIns="0" rIns="0" bIns="0" rtlCol="0" anchor="t">
            <a:spAutoFit/>
          </a:bodyPr>
          <a:lstStyle/>
          <a:p>
            <a:pPr algn="l">
              <a:lnSpc>
                <a:spcPts val="4482"/>
              </a:lnSpc>
            </a:pPr>
            <a:r>
              <a:rPr lang="en-US" sz="5400">
                <a:solidFill>
                  <a:srgbClr val="292929"/>
                </a:solidFill>
                <a:latin typeface="DM Serif Display"/>
                <a:ea typeface="DM Serif Display"/>
                <a:cs typeface="DM Serif Display"/>
                <a:sym typeface="DM Serif Display"/>
              </a:rPr>
              <a:t>INTRODUCTION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264897" y="151750"/>
            <a:ext cx="11197502" cy="5443647"/>
          </a:xfrm>
          <a:custGeom>
            <a:avLst/>
            <a:gdLst/>
            <a:ahLst/>
            <a:cxnLst/>
            <a:rect l="l" t="t" r="r" b="b"/>
            <a:pathLst>
              <a:path w="11197502" h="5443647">
                <a:moveTo>
                  <a:pt x="0" y="0"/>
                </a:moveTo>
                <a:lnTo>
                  <a:pt x="11197502" y="0"/>
                </a:lnTo>
                <a:lnTo>
                  <a:pt x="11197502" y="5443647"/>
                </a:lnTo>
                <a:lnTo>
                  <a:pt x="0" y="5443647"/>
                </a:lnTo>
                <a:lnTo>
                  <a:pt x="0" y="0"/>
                </a:lnTo>
                <a:close/>
              </a:path>
            </a:pathLst>
          </a:custGeom>
          <a:blipFill>
            <a:blip r:embed="rId2"/>
            <a:stretch>
              <a:fillRect/>
            </a:stretch>
          </a:blipFill>
        </p:spPr>
      </p:sp>
      <p:sp>
        <p:nvSpPr>
          <p:cNvPr id="3" name="Freeform 3"/>
          <p:cNvSpPr/>
          <p:nvPr/>
        </p:nvSpPr>
        <p:spPr>
          <a:xfrm>
            <a:off x="8505254" y="5143500"/>
            <a:ext cx="9782746" cy="5303296"/>
          </a:xfrm>
          <a:custGeom>
            <a:avLst/>
            <a:gdLst/>
            <a:ahLst/>
            <a:cxnLst/>
            <a:rect l="l" t="t" r="r" b="b"/>
            <a:pathLst>
              <a:path w="9782746" h="5303296">
                <a:moveTo>
                  <a:pt x="0" y="0"/>
                </a:moveTo>
                <a:lnTo>
                  <a:pt x="9782746" y="0"/>
                </a:lnTo>
                <a:lnTo>
                  <a:pt x="9782746" y="5303296"/>
                </a:lnTo>
                <a:lnTo>
                  <a:pt x="0" y="5303296"/>
                </a:lnTo>
                <a:lnTo>
                  <a:pt x="0" y="0"/>
                </a:lnTo>
                <a:close/>
              </a:path>
            </a:pathLst>
          </a:custGeom>
          <a:blipFill>
            <a:blip r:embed="rId3"/>
            <a:stretch>
              <a:fillRect t="-8895" b="-8895"/>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0" y="0"/>
            <a:ext cx="10627251" cy="5306228"/>
          </a:xfrm>
          <a:custGeom>
            <a:avLst/>
            <a:gdLst/>
            <a:ahLst/>
            <a:cxnLst/>
            <a:rect l="l" t="t" r="r" b="b"/>
            <a:pathLst>
              <a:path w="10627251" h="5306228">
                <a:moveTo>
                  <a:pt x="0" y="0"/>
                </a:moveTo>
                <a:lnTo>
                  <a:pt x="10627251" y="0"/>
                </a:lnTo>
                <a:lnTo>
                  <a:pt x="10627251" y="5306228"/>
                </a:lnTo>
                <a:lnTo>
                  <a:pt x="0" y="5306228"/>
                </a:lnTo>
                <a:lnTo>
                  <a:pt x="0" y="0"/>
                </a:lnTo>
                <a:close/>
              </a:path>
            </a:pathLst>
          </a:custGeom>
          <a:blipFill>
            <a:blip r:embed="rId2"/>
            <a:stretch>
              <a:fillRect t="-16609"/>
            </a:stretch>
          </a:blipFill>
        </p:spPr>
      </p:sp>
      <p:sp>
        <p:nvSpPr>
          <p:cNvPr id="3" name="Freeform 3"/>
          <p:cNvSpPr/>
          <p:nvPr/>
        </p:nvSpPr>
        <p:spPr>
          <a:xfrm>
            <a:off x="6251860" y="5143500"/>
            <a:ext cx="12443365" cy="5143500"/>
          </a:xfrm>
          <a:custGeom>
            <a:avLst/>
            <a:gdLst/>
            <a:ahLst/>
            <a:cxnLst/>
            <a:rect l="l" t="t" r="r" b="b"/>
            <a:pathLst>
              <a:path w="12443365" h="5143500">
                <a:moveTo>
                  <a:pt x="0" y="0"/>
                </a:moveTo>
                <a:lnTo>
                  <a:pt x="12443365" y="0"/>
                </a:lnTo>
                <a:lnTo>
                  <a:pt x="12443365" y="5143500"/>
                </a:lnTo>
                <a:lnTo>
                  <a:pt x="0" y="5143500"/>
                </a:lnTo>
                <a:lnTo>
                  <a:pt x="0" y="0"/>
                </a:lnTo>
                <a:close/>
              </a:path>
            </a:pathLst>
          </a:custGeom>
          <a:blipFill>
            <a:blip r:embed="rId3"/>
            <a:stretch>
              <a:fillRect l="-5143" r="-5143"/>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1925362"/>
            <a:ext cx="16230600" cy="8291980"/>
            <a:chOff x="0" y="-161925"/>
            <a:chExt cx="4274726" cy="2716605"/>
          </a:xfrm>
        </p:grpSpPr>
        <p:sp>
          <p:nvSpPr>
            <p:cNvPr id="4" name="Freeform 4"/>
            <p:cNvSpPr/>
            <p:nvPr/>
          </p:nvSpPr>
          <p:spPr>
            <a:xfrm>
              <a:off x="0" y="-161925"/>
              <a:ext cx="4274726" cy="2716605"/>
            </a:xfrm>
            <a:custGeom>
              <a:avLst/>
              <a:gdLst/>
              <a:ahLst/>
              <a:cxnLst/>
              <a:rect l="l" t="t" r="r" b="b"/>
              <a:pathLst>
                <a:path w="4274726" h="2511331">
                  <a:moveTo>
                    <a:pt x="0" y="0"/>
                  </a:moveTo>
                  <a:lnTo>
                    <a:pt x="4274726" y="0"/>
                  </a:lnTo>
                  <a:lnTo>
                    <a:pt x="4274726" y="2511331"/>
                  </a:lnTo>
                  <a:lnTo>
                    <a:pt x="0" y="2511331"/>
                  </a:lnTo>
                  <a:close/>
                </a:path>
              </a:pathLst>
            </a:custGeom>
            <a:solidFill>
              <a:srgbClr val="F7FDFE"/>
            </a:solidFill>
          </p:spPr>
        </p:sp>
        <p:sp>
          <p:nvSpPr>
            <p:cNvPr id="5" name="TextBox 5"/>
            <p:cNvSpPr txBox="1"/>
            <p:nvPr/>
          </p:nvSpPr>
          <p:spPr>
            <a:xfrm>
              <a:off x="0" y="-161925"/>
              <a:ext cx="4274726" cy="2673256"/>
            </a:xfrm>
            <a:prstGeom prst="rect">
              <a:avLst/>
            </a:prstGeom>
          </p:spPr>
          <p:txBody>
            <a:bodyPr lIns="50800" tIns="50800" rIns="50800" bIns="50800" rtlCol="0" anchor="ctr"/>
            <a:lstStyle/>
            <a:p>
              <a:pPr algn="l">
                <a:lnSpc>
                  <a:spcPts val="5879"/>
                </a:lnSpc>
              </a:pPr>
              <a:endParaRPr/>
            </a:p>
            <a:p>
              <a:pPr algn="l">
                <a:lnSpc>
                  <a:spcPts val="5879"/>
                </a:lnSpc>
              </a:pPr>
              <a:endParaRPr/>
            </a:p>
            <a:p>
              <a:pPr algn="l">
                <a:lnSpc>
                  <a:spcPts val="5879"/>
                </a:lnSpc>
              </a:pPr>
              <a:endParaRPr/>
            </a:p>
            <a:p>
              <a:pPr algn="l">
                <a:lnSpc>
                  <a:spcPts val="7559"/>
                </a:lnSpc>
              </a:pPr>
              <a:endParaRPr lang="en-US" sz="4499">
                <a:solidFill>
                  <a:srgbClr val="211F20"/>
                </a:solidFill>
                <a:latin typeface="Austere  Display"/>
                <a:ea typeface="Austere  Display"/>
                <a:cs typeface="Austere  Display"/>
                <a:sym typeface="Austere  Display"/>
              </a:endParaRPr>
            </a:p>
          </p:txBody>
        </p:sp>
      </p:grpSp>
      <p:sp>
        <p:nvSpPr>
          <p:cNvPr id="6" name="AutoShape 6"/>
          <p:cNvSpPr/>
          <p:nvPr/>
        </p:nvSpPr>
        <p:spPr>
          <a:xfrm>
            <a:off x="1751200" y="1925362"/>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1751200" y="1097949"/>
            <a:ext cx="6173600" cy="1654299"/>
          </a:xfrm>
          <a:prstGeom prst="rect">
            <a:avLst/>
          </a:prstGeom>
        </p:spPr>
        <p:txBody>
          <a:bodyPr wrap="square" lIns="0" tIns="0" rIns="0" bIns="0" rtlCol="0" anchor="t">
            <a:spAutoFit/>
          </a:bodyPr>
          <a:lstStyle/>
          <a:p>
            <a:pPr algn="l">
              <a:lnSpc>
                <a:spcPts val="6741"/>
              </a:lnSpc>
            </a:pPr>
            <a:r>
              <a:rPr lang="en-US" sz="8122" smtClean="0">
                <a:solidFill>
                  <a:srgbClr val="292929"/>
                </a:solidFill>
                <a:latin typeface="Bebas Neue"/>
                <a:ea typeface="Bebas Neue"/>
                <a:cs typeface="Bebas Neue"/>
                <a:sym typeface="Bebas Neue"/>
              </a:rPr>
              <a:t>TECHNOLOGY STACK</a:t>
            </a:r>
            <a:endParaRPr lang="en-US" sz="8122">
              <a:solidFill>
                <a:srgbClr val="292929"/>
              </a:solidFill>
              <a:latin typeface="Bebas Neue"/>
              <a:ea typeface="Bebas Neue"/>
              <a:cs typeface="Bebas Neue"/>
              <a:sym typeface="Bebas Neue"/>
            </a:endParaRPr>
          </a:p>
          <a:p>
            <a:pPr algn="l">
              <a:lnSpc>
                <a:spcPts val="6205"/>
              </a:lnSpc>
            </a:pPr>
            <a:endParaRPr lang="en-US" sz="8122">
              <a:solidFill>
                <a:srgbClr val="292929"/>
              </a:solidFill>
              <a:latin typeface="Bebas Neue"/>
              <a:ea typeface="Bebas Neue"/>
              <a:cs typeface="Bebas Neue"/>
              <a:sym typeface="Bebas Neue"/>
            </a:endParaRPr>
          </a:p>
        </p:txBody>
      </p:sp>
      <p:sp>
        <p:nvSpPr>
          <p:cNvPr id="9" name="Rectangle 2"/>
          <p:cNvSpPr>
            <a:spLocks noChangeArrowheads="1"/>
          </p:cNvSpPr>
          <p:nvPr/>
        </p:nvSpPr>
        <p:spPr bwMode="auto">
          <a:xfrm>
            <a:off x="1219200" y="-7952384"/>
            <a:ext cx="15849600" cy="1825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28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HTML/CSS</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structuring and styling the user interface.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JavaScript (jQuery, Bootstrap)</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responsive design and interactive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28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Django (Python)</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handling server-side logic, routing, and data management.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Machine Learning</a:t>
            </a:r>
            <a:r>
              <a:rPr kumimoji="0" lang="en-US" altLang="en-US" sz="28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TensorFlow/Keras</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building and training the convolutional neural network (CNN) and NLP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scikit-learn</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additional machine learning algorithms (if used for text processing or feature extraction).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Pandas/NumPy</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data manipulation and preprocessing.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Database</a:t>
            </a:r>
            <a:r>
              <a:rPr kumimoji="0" lang="en-US" altLang="en-US" sz="28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SQLite (or PostgreSQL)</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storing user information, disease data, and prediction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Hosting/Deployment</a:t>
            </a:r>
            <a:r>
              <a:rPr kumimoji="0" lang="en-US" altLang="en-US" sz="28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Heroku/AWS</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deploying the app to a live server, enabling user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Gunicorn</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running the Django application in production.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Security</a:t>
            </a:r>
            <a:r>
              <a:rPr kumimoji="0" lang="en-US" altLang="en-US" sz="2800" b="0" i="0" u="sng"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HTTPS/SSL</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securing user data transmission.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Django Authentication</a:t>
            </a:r>
            <a:r>
              <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For handling user registration, login, and session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5591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517539"/>
            <a:ext cx="16230600" cy="9535212"/>
            <a:chOff x="0" y="0"/>
            <a:chExt cx="4274726" cy="2511331"/>
          </a:xfrm>
        </p:grpSpPr>
        <p:sp>
          <p:nvSpPr>
            <p:cNvPr id="4" name="Freeform 4"/>
            <p:cNvSpPr/>
            <p:nvPr/>
          </p:nvSpPr>
          <p:spPr>
            <a:xfrm>
              <a:off x="0" y="0"/>
              <a:ext cx="4274726" cy="2511331"/>
            </a:xfrm>
            <a:custGeom>
              <a:avLst/>
              <a:gdLst/>
              <a:ahLst/>
              <a:cxnLst/>
              <a:rect l="l" t="t" r="r" b="b"/>
              <a:pathLst>
                <a:path w="4274726" h="2511331">
                  <a:moveTo>
                    <a:pt x="0" y="0"/>
                  </a:moveTo>
                  <a:lnTo>
                    <a:pt x="4274726" y="0"/>
                  </a:lnTo>
                  <a:lnTo>
                    <a:pt x="4274726" y="2511331"/>
                  </a:lnTo>
                  <a:lnTo>
                    <a:pt x="0" y="2511331"/>
                  </a:lnTo>
                  <a:close/>
                </a:path>
              </a:pathLst>
            </a:custGeom>
            <a:solidFill>
              <a:srgbClr val="F7FDFE"/>
            </a:solidFill>
          </p:spPr>
        </p:sp>
        <p:sp>
          <p:nvSpPr>
            <p:cNvPr id="5" name="TextBox 5"/>
            <p:cNvSpPr txBox="1"/>
            <p:nvPr/>
          </p:nvSpPr>
          <p:spPr>
            <a:xfrm>
              <a:off x="0" y="-161925"/>
              <a:ext cx="4274726" cy="2673256"/>
            </a:xfrm>
            <a:prstGeom prst="rect">
              <a:avLst/>
            </a:prstGeom>
          </p:spPr>
          <p:txBody>
            <a:bodyPr lIns="50800" tIns="50800" rIns="50800" bIns="50800" rtlCol="0" anchor="ctr"/>
            <a:lstStyle/>
            <a:p>
              <a:pPr algn="l">
                <a:lnSpc>
                  <a:spcPts val="5879"/>
                </a:lnSpc>
              </a:pPr>
              <a:endParaRPr/>
            </a:p>
            <a:p>
              <a:pPr algn="l">
                <a:lnSpc>
                  <a:spcPts val="5879"/>
                </a:lnSpc>
              </a:pPr>
              <a:endParaRPr/>
            </a:p>
            <a:p>
              <a:pPr algn="l">
                <a:lnSpc>
                  <a:spcPts val="5879"/>
                </a:lnSpc>
              </a:pPr>
              <a:endParaRPr/>
            </a:p>
            <a:p>
              <a:pPr marL="971535" lvl="1" indent="-485768" algn="l">
                <a:lnSpc>
                  <a:spcPts val="6299"/>
                </a:lnSpc>
                <a:buFont typeface="Arial"/>
                <a:buChar char="•"/>
              </a:pPr>
              <a:r>
                <a:rPr lang="en-US" sz="4499">
                  <a:solidFill>
                    <a:srgbClr val="211F20"/>
                  </a:solidFill>
                  <a:latin typeface="Austere  Display"/>
                  <a:ea typeface="Austere  Display"/>
                  <a:cs typeface="Austere  Display"/>
                  <a:sym typeface="Austere  Display"/>
                </a:rPr>
                <a:t>Telemedicine Integration: Facilitate virtual consultations with dermatologists for professional advice based on predictions and symptoms.</a:t>
              </a:r>
            </a:p>
            <a:p>
              <a:pPr marL="971535" lvl="1" indent="-485768" algn="l">
                <a:lnSpc>
                  <a:spcPts val="6299"/>
                </a:lnSpc>
                <a:buFont typeface="Arial"/>
                <a:buChar char="•"/>
              </a:pPr>
              <a:r>
                <a:rPr lang="en-US" sz="4499">
                  <a:solidFill>
                    <a:srgbClr val="211F20"/>
                  </a:solidFill>
                  <a:latin typeface="Austere  Display"/>
                  <a:ea typeface="Austere  Display"/>
                  <a:cs typeface="Austere  Display"/>
                  <a:sym typeface="Austere  Display"/>
                </a:rPr>
                <a:t>Machine Learning Enhancements: Continuously improve the predictive model by incorporating new datasets and user feedback for better accuracy.</a:t>
              </a:r>
            </a:p>
            <a:p>
              <a:pPr marL="971535" lvl="1" indent="-485768" algn="l">
                <a:lnSpc>
                  <a:spcPts val="6299"/>
                </a:lnSpc>
                <a:buFont typeface="Arial"/>
                <a:buChar char="•"/>
              </a:pPr>
              <a:r>
                <a:rPr lang="en-US" sz="4499">
                  <a:solidFill>
                    <a:srgbClr val="211F20"/>
                  </a:solidFill>
                  <a:latin typeface="Austere  Display"/>
                  <a:ea typeface="Austere  Display"/>
                  <a:cs typeface="Austere  Display"/>
                  <a:sym typeface="Austere  Display"/>
                </a:rPr>
                <a:t>Mobile Application: Develop a mobile app for increased accessibility, featuring push notifications and easy symptom submission.</a:t>
              </a:r>
            </a:p>
            <a:p>
              <a:pPr marL="971535" lvl="1" indent="-485768" algn="l">
                <a:lnSpc>
                  <a:spcPts val="6299"/>
                </a:lnSpc>
                <a:buFont typeface="Arial"/>
                <a:buChar char="•"/>
              </a:pPr>
              <a:r>
                <a:rPr lang="en-US" sz="4499">
                  <a:solidFill>
                    <a:srgbClr val="211F20"/>
                  </a:solidFill>
                  <a:latin typeface="Austere  Display"/>
                  <a:ea typeface="Austere  Display"/>
                  <a:cs typeface="Austere  Display"/>
                  <a:sym typeface="Austere  Display"/>
                </a:rPr>
                <a:t>Community Features: Establish a forum for users to share experiences, treatments, and remedies, fostering peer support.</a:t>
              </a:r>
            </a:p>
            <a:p>
              <a:pPr algn="l">
                <a:lnSpc>
                  <a:spcPts val="7559"/>
                </a:lnSpc>
              </a:pPr>
              <a:endParaRPr lang="en-US" sz="4499">
                <a:solidFill>
                  <a:srgbClr val="211F20"/>
                </a:solidFill>
                <a:latin typeface="Austere  Display"/>
                <a:ea typeface="Austere  Display"/>
                <a:cs typeface="Austere  Display"/>
                <a:sym typeface="Austere  Display"/>
              </a:endParaRPr>
            </a:p>
          </p:txBody>
        </p:sp>
      </p:grpSp>
      <p:sp>
        <p:nvSpPr>
          <p:cNvPr id="6" name="AutoShape 6"/>
          <p:cNvSpPr/>
          <p:nvPr/>
        </p:nvSpPr>
        <p:spPr>
          <a:xfrm>
            <a:off x="1751200" y="1925362"/>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1751200" y="1097949"/>
            <a:ext cx="9260437" cy="1723638"/>
          </a:xfrm>
          <a:prstGeom prst="rect">
            <a:avLst/>
          </a:prstGeom>
        </p:spPr>
        <p:txBody>
          <a:bodyPr lIns="0" tIns="0" rIns="0" bIns="0" rtlCol="0" anchor="t">
            <a:spAutoFit/>
          </a:bodyPr>
          <a:lstStyle/>
          <a:p>
            <a:pPr algn="l">
              <a:lnSpc>
                <a:spcPts val="6741"/>
              </a:lnSpc>
            </a:pPr>
            <a:r>
              <a:rPr lang="en-US" sz="8122">
                <a:solidFill>
                  <a:srgbClr val="292929"/>
                </a:solidFill>
                <a:latin typeface="Bebas Neue"/>
                <a:ea typeface="Bebas Neue"/>
                <a:cs typeface="Bebas Neue"/>
                <a:sym typeface="Bebas Neue"/>
              </a:rPr>
              <a:t>FUTURE SCOPE</a:t>
            </a:r>
          </a:p>
          <a:p>
            <a:pPr algn="l">
              <a:lnSpc>
                <a:spcPts val="6205"/>
              </a:lnSpc>
            </a:pPr>
            <a:endParaRPr lang="en-US" sz="8122">
              <a:solidFill>
                <a:srgbClr val="292929"/>
              </a:solidFill>
              <a:latin typeface="Bebas Neue"/>
              <a:ea typeface="Bebas Neue"/>
              <a:cs typeface="Bebas Neue"/>
              <a:sym typeface="Bebas Neue"/>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751788"/>
            <a:ext cx="16230600" cy="9251923"/>
            <a:chOff x="0" y="0"/>
            <a:chExt cx="4274726" cy="2436720"/>
          </a:xfrm>
        </p:grpSpPr>
        <p:sp>
          <p:nvSpPr>
            <p:cNvPr id="4" name="Freeform 4"/>
            <p:cNvSpPr/>
            <p:nvPr/>
          </p:nvSpPr>
          <p:spPr>
            <a:xfrm>
              <a:off x="0" y="0"/>
              <a:ext cx="4274726" cy="2436720"/>
            </a:xfrm>
            <a:custGeom>
              <a:avLst/>
              <a:gdLst/>
              <a:ahLst/>
              <a:cxnLst/>
              <a:rect l="l" t="t" r="r" b="b"/>
              <a:pathLst>
                <a:path w="4274726" h="2436720">
                  <a:moveTo>
                    <a:pt x="0" y="0"/>
                  </a:moveTo>
                  <a:lnTo>
                    <a:pt x="4274726" y="0"/>
                  </a:lnTo>
                  <a:lnTo>
                    <a:pt x="4274726" y="2436720"/>
                  </a:lnTo>
                  <a:lnTo>
                    <a:pt x="0" y="2436720"/>
                  </a:lnTo>
                  <a:close/>
                </a:path>
              </a:pathLst>
            </a:custGeom>
            <a:solidFill>
              <a:srgbClr val="F7FDFE"/>
            </a:solidFill>
          </p:spPr>
        </p:sp>
        <p:sp>
          <p:nvSpPr>
            <p:cNvPr id="5" name="TextBox 5"/>
            <p:cNvSpPr txBox="1"/>
            <p:nvPr/>
          </p:nvSpPr>
          <p:spPr>
            <a:xfrm>
              <a:off x="0" y="-161925"/>
              <a:ext cx="4274726" cy="2598645"/>
            </a:xfrm>
            <a:prstGeom prst="rect">
              <a:avLst/>
            </a:prstGeom>
          </p:spPr>
          <p:txBody>
            <a:bodyPr lIns="50800" tIns="50800" rIns="50800" bIns="50800" rtlCol="0" anchor="ctr"/>
            <a:lstStyle/>
            <a:p>
              <a:pPr algn="l">
                <a:lnSpc>
                  <a:spcPts val="5879"/>
                </a:lnSpc>
              </a:pPr>
              <a:endParaRPr/>
            </a:p>
            <a:p>
              <a:pPr algn="l">
                <a:lnSpc>
                  <a:spcPts val="5879"/>
                </a:lnSpc>
              </a:pPr>
              <a:endParaRPr/>
            </a:p>
            <a:p>
              <a:pPr algn="l">
                <a:lnSpc>
                  <a:spcPts val="6719"/>
                </a:lnSpc>
              </a:pPr>
              <a:r>
                <a:rPr lang="en-US" sz="4799">
                  <a:solidFill>
                    <a:srgbClr val="211F20"/>
                  </a:solidFill>
                  <a:latin typeface="Austere  Display"/>
                  <a:ea typeface="Austere  Display"/>
                  <a:cs typeface="Austere  Display"/>
                  <a:sym typeface="Austere  Display"/>
                </a:rPr>
                <a:t>The Skin Care Companion System has significant potential for growth and innovation. By integrating advanced features such as telemedicine, machine learning enhancements, and personalized recommendations, the system can offer users a more comprehensive and effective approach to skincare management. The future scope not only aims to improve user experience but also to foster a supportive community, leverage data analytics, and utilize emerging technologies. Ultimately, these enhancements can empower individuals to take charge of their skin health while facilitating access to professional guidance and resources.</a:t>
              </a:r>
            </a:p>
          </p:txBody>
        </p:sp>
      </p:grpSp>
      <p:sp>
        <p:nvSpPr>
          <p:cNvPr id="6" name="AutoShape 6"/>
          <p:cNvSpPr/>
          <p:nvPr/>
        </p:nvSpPr>
        <p:spPr>
          <a:xfrm>
            <a:off x="1751200" y="1925362"/>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1751200" y="1069374"/>
            <a:ext cx="9260437" cy="1666802"/>
          </a:xfrm>
          <a:prstGeom prst="rect">
            <a:avLst/>
          </a:prstGeom>
        </p:spPr>
        <p:txBody>
          <a:bodyPr lIns="0" tIns="0" rIns="0" bIns="0" rtlCol="0" anchor="t">
            <a:spAutoFit/>
          </a:bodyPr>
          <a:lstStyle/>
          <a:p>
            <a:pPr algn="l">
              <a:lnSpc>
                <a:spcPts val="6205"/>
              </a:lnSpc>
            </a:pPr>
            <a:r>
              <a:rPr lang="en-US" sz="7476">
                <a:solidFill>
                  <a:srgbClr val="292929"/>
                </a:solidFill>
                <a:latin typeface="Bebas Neue"/>
                <a:ea typeface="Bebas Neue"/>
                <a:cs typeface="Bebas Neue"/>
                <a:sym typeface="Bebas Neue"/>
              </a:rPr>
              <a:t>CONCLUSION</a:t>
            </a:r>
          </a:p>
          <a:p>
            <a:pPr algn="l">
              <a:lnSpc>
                <a:spcPts val="6205"/>
              </a:lnSpc>
            </a:pPr>
            <a:endParaRPr lang="en-US" sz="7476">
              <a:solidFill>
                <a:srgbClr val="292929"/>
              </a:solidFill>
              <a:latin typeface="Bebas Neue"/>
              <a:ea typeface="Bebas Neue"/>
              <a:cs typeface="Bebas Neue"/>
              <a:sym typeface="Bebas Neue"/>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661" r="-15661"/>
            </a:stretch>
          </a:blipFill>
        </p:spPr>
      </p:sp>
      <p:grpSp>
        <p:nvGrpSpPr>
          <p:cNvPr id="3" name="Group 3"/>
          <p:cNvGrpSpPr>
            <a:grpSpLocks noChangeAspect="1"/>
          </p:cNvGrpSpPr>
          <p:nvPr/>
        </p:nvGrpSpPr>
        <p:grpSpPr>
          <a:xfrm>
            <a:off x="1028700" y="1143032"/>
            <a:ext cx="8115300" cy="8115268"/>
            <a:chOff x="0" y="0"/>
            <a:chExt cx="6350025" cy="6350000"/>
          </a:xfrm>
        </p:grpSpPr>
        <p:sp>
          <p:nvSpPr>
            <p:cNvPr id="4" name="Freeform 4"/>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4999" r="-24999"/>
              </a:stretch>
            </a:blipFill>
          </p:spPr>
        </p:sp>
      </p:grpSp>
      <p:sp>
        <p:nvSpPr>
          <p:cNvPr id="5" name="AutoShape 5"/>
          <p:cNvSpPr/>
          <p:nvPr/>
        </p:nvSpPr>
        <p:spPr>
          <a:xfrm flipV="1">
            <a:off x="10192039" y="1157320"/>
            <a:ext cx="9177125" cy="0"/>
          </a:xfrm>
          <a:prstGeom prst="line">
            <a:avLst/>
          </a:prstGeom>
          <a:ln w="28575" cap="flat">
            <a:solidFill>
              <a:srgbClr val="2D3541"/>
            </a:solidFill>
            <a:prstDash val="solid"/>
            <a:headEnd type="none" w="sm" len="sm"/>
            <a:tailEnd type="none" w="sm" len="sm"/>
          </a:ln>
        </p:spPr>
      </p:sp>
      <p:sp>
        <p:nvSpPr>
          <p:cNvPr id="6" name="TextBox 6"/>
          <p:cNvSpPr txBox="1"/>
          <p:nvPr/>
        </p:nvSpPr>
        <p:spPr>
          <a:xfrm>
            <a:off x="10730641" y="5003181"/>
            <a:ext cx="5337425" cy="1416386"/>
          </a:xfrm>
          <a:prstGeom prst="rect">
            <a:avLst/>
          </a:prstGeom>
        </p:spPr>
        <p:txBody>
          <a:bodyPr lIns="0" tIns="0" rIns="0" bIns="0" rtlCol="0" anchor="t">
            <a:spAutoFit/>
          </a:bodyPr>
          <a:lstStyle/>
          <a:p>
            <a:pPr algn="l">
              <a:lnSpc>
                <a:spcPts val="9876"/>
              </a:lnSpc>
            </a:pPr>
            <a:r>
              <a:rPr lang="en-US" sz="11899" b="1">
                <a:solidFill>
                  <a:srgbClr val="00BF63"/>
                </a:solidFill>
                <a:latin typeface="Bebas Neue Bold"/>
                <a:ea typeface="Bebas Neue Bold"/>
                <a:cs typeface="Bebas Neue Bold"/>
                <a:sym typeface="Bebas Neue Bold"/>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25603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7FDFE"/>
            </a:solidFill>
          </p:spPr>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973795" y="2430654"/>
            <a:ext cx="13657057" cy="0"/>
          </a:xfrm>
          <a:prstGeom prst="line">
            <a:avLst/>
          </a:prstGeom>
          <a:ln w="38100" cap="flat">
            <a:solidFill>
              <a:srgbClr val="48BAC3"/>
            </a:solidFill>
            <a:prstDash val="solid"/>
            <a:headEnd type="none" w="sm" len="sm"/>
            <a:tailEnd type="none" w="sm" len="sm"/>
          </a:ln>
        </p:spPr>
      </p:sp>
      <p:grpSp>
        <p:nvGrpSpPr>
          <p:cNvPr id="7" name="Group 7"/>
          <p:cNvGrpSpPr/>
          <p:nvPr/>
        </p:nvGrpSpPr>
        <p:grpSpPr>
          <a:xfrm>
            <a:off x="1876914" y="2788364"/>
            <a:ext cx="13946661" cy="6135390"/>
            <a:chOff x="0" y="0"/>
            <a:chExt cx="3673195" cy="1615905"/>
          </a:xfrm>
        </p:grpSpPr>
        <p:sp>
          <p:nvSpPr>
            <p:cNvPr id="8" name="Freeform 8"/>
            <p:cNvSpPr/>
            <p:nvPr/>
          </p:nvSpPr>
          <p:spPr>
            <a:xfrm>
              <a:off x="0" y="0"/>
              <a:ext cx="3673195" cy="1615905"/>
            </a:xfrm>
            <a:custGeom>
              <a:avLst/>
              <a:gdLst/>
              <a:ahLst/>
              <a:cxnLst/>
              <a:rect l="l" t="t" r="r" b="b"/>
              <a:pathLst>
                <a:path w="3673195" h="1615905">
                  <a:moveTo>
                    <a:pt x="0" y="0"/>
                  </a:moveTo>
                  <a:lnTo>
                    <a:pt x="3673195" y="0"/>
                  </a:lnTo>
                  <a:lnTo>
                    <a:pt x="3673195" y="1615905"/>
                  </a:lnTo>
                  <a:lnTo>
                    <a:pt x="0" y="1615905"/>
                  </a:lnTo>
                  <a:close/>
                </a:path>
              </a:pathLst>
            </a:custGeom>
            <a:solidFill>
              <a:srgbClr val="000000">
                <a:alpha val="0"/>
              </a:srgbClr>
            </a:solidFill>
            <a:ln w="38100" cap="sq">
              <a:solidFill>
                <a:srgbClr val="48BAC3"/>
              </a:solidFill>
              <a:prstDash val="solid"/>
              <a:miter/>
            </a:ln>
          </p:spPr>
        </p:sp>
        <p:sp>
          <p:nvSpPr>
            <p:cNvPr id="9" name="TextBox 9"/>
            <p:cNvSpPr txBox="1"/>
            <p:nvPr/>
          </p:nvSpPr>
          <p:spPr>
            <a:xfrm>
              <a:off x="0" y="-152400"/>
              <a:ext cx="3673195" cy="1768305"/>
            </a:xfrm>
            <a:prstGeom prst="rect">
              <a:avLst/>
            </a:prstGeom>
          </p:spPr>
          <p:txBody>
            <a:bodyPr lIns="50800" tIns="50800" rIns="50800" bIns="50800" rtlCol="0" anchor="ctr"/>
            <a:lstStyle/>
            <a:p>
              <a:pPr algn="l">
                <a:lnSpc>
                  <a:spcPts val="5319"/>
                </a:lnSpc>
              </a:pPr>
              <a:r>
                <a:rPr lang="en-US" sz="3799">
                  <a:solidFill>
                    <a:srgbClr val="211F20"/>
                  </a:solidFill>
                  <a:latin typeface="Times New Roman" panose="02020603050405020304" pitchFamily="18" charset="0"/>
                  <a:ea typeface="Ample Display"/>
                  <a:cs typeface="Times New Roman" panose="02020603050405020304" pitchFamily="18" charset="0"/>
                  <a:sym typeface="Ample Display"/>
                </a:rPr>
                <a:t>The Skin Care Companion has significant potential in various areas of healthcare. For individuals, it offers a convenient tool for early identification of skin diseases, reducing the need for immediate doctor visits and promoting proactive skin care. In clinics and telemedicine, it can assist healthcare professionals by providing a quick preliminary diagnosis, streamlining consultations, and improving patient outcomes.</a:t>
              </a:r>
            </a:p>
          </p:txBody>
        </p:sp>
      </p:grpSp>
      <p:sp>
        <p:nvSpPr>
          <p:cNvPr id="10" name="TextBox 10"/>
          <p:cNvSpPr txBox="1"/>
          <p:nvPr/>
        </p:nvSpPr>
        <p:spPr>
          <a:xfrm>
            <a:off x="2070676" y="1352550"/>
            <a:ext cx="9314570" cy="1097154"/>
          </a:xfrm>
          <a:prstGeom prst="rect">
            <a:avLst/>
          </a:prstGeom>
        </p:spPr>
        <p:txBody>
          <a:bodyPr lIns="0" tIns="0" rIns="0" bIns="0" rtlCol="0" anchor="t">
            <a:spAutoFit/>
          </a:bodyPr>
          <a:lstStyle/>
          <a:p>
            <a:pPr algn="l">
              <a:lnSpc>
                <a:spcPts val="7770"/>
              </a:lnSpc>
            </a:pPr>
            <a:r>
              <a:rPr lang="en-US" sz="9362">
                <a:solidFill>
                  <a:srgbClr val="292929"/>
                </a:solidFill>
                <a:latin typeface="Bebas Neue"/>
                <a:ea typeface="Bebas Neue"/>
                <a:cs typeface="Bebas Neue"/>
                <a:sym typeface="Bebas Neue"/>
              </a:rPr>
              <a:t>SCOPES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900910" y="1316228"/>
            <a:ext cx="16230600" cy="8813866"/>
            <a:chOff x="0" y="0"/>
            <a:chExt cx="4274726" cy="2321347"/>
          </a:xfrm>
        </p:grpSpPr>
        <p:sp>
          <p:nvSpPr>
            <p:cNvPr id="4" name="Freeform 4"/>
            <p:cNvSpPr/>
            <p:nvPr/>
          </p:nvSpPr>
          <p:spPr>
            <a:xfrm>
              <a:off x="0" y="0"/>
              <a:ext cx="4274726" cy="2321347"/>
            </a:xfrm>
            <a:custGeom>
              <a:avLst/>
              <a:gdLst/>
              <a:ahLst/>
              <a:cxnLst/>
              <a:rect l="l" t="t" r="r" b="b"/>
              <a:pathLst>
                <a:path w="4274726" h="2321347">
                  <a:moveTo>
                    <a:pt x="0" y="0"/>
                  </a:moveTo>
                  <a:lnTo>
                    <a:pt x="4274726" y="0"/>
                  </a:lnTo>
                  <a:lnTo>
                    <a:pt x="4274726" y="2321347"/>
                  </a:lnTo>
                  <a:lnTo>
                    <a:pt x="0" y="2321347"/>
                  </a:lnTo>
                  <a:close/>
                </a:path>
              </a:pathLst>
            </a:custGeom>
            <a:solidFill>
              <a:srgbClr val="F7FDFE"/>
            </a:solidFill>
          </p:spPr>
        </p:sp>
        <p:sp>
          <p:nvSpPr>
            <p:cNvPr id="5" name="TextBox 5"/>
            <p:cNvSpPr txBox="1"/>
            <p:nvPr/>
          </p:nvSpPr>
          <p:spPr>
            <a:xfrm>
              <a:off x="0" y="-47625"/>
              <a:ext cx="4274726" cy="2368972"/>
            </a:xfrm>
            <a:prstGeom prst="rect">
              <a:avLst/>
            </a:prstGeom>
          </p:spPr>
          <p:txBody>
            <a:bodyPr lIns="50800" tIns="50800" rIns="50800" bIns="50800" rtlCol="0" anchor="ctr"/>
            <a:lstStyle/>
            <a:p>
              <a:pPr algn="l">
                <a:lnSpc>
                  <a:spcPts val="4199"/>
                </a:lnSpc>
              </a:pPr>
              <a:endParaRPr/>
            </a:p>
            <a:p>
              <a:pPr algn="l">
                <a:lnSpc>
                  <a:spcPts val="4479"/>
                </a:lnSpc>
              </a:pPr>
              <a:endParaRPr/>
            </a:p>
            <a:p>
              <a:pPr algn="l">
                <a:lnSpc>
                  <a:spcPts val="4479"/>
                </a:lnSpc>
              </a:pPr>
              <a:endParaRPr/>
            </a:p>
            <a:p>
              <a:r>
                <a:rPr lang="en-US" sz="2400" b="1" smtClean="0">
                  <a:latin typeface="Times New Roman" panose="02020603050405020304" pitchFamily="18" charset="0"/>
                  <a:ea typeface="Ample Display" panose="020B0604020202020204" charset="-128"/>
                  <a:cs typeface="Times New Roman" panose="02020603050405020304" pitchFamily="18" charset="0"/>
                </a:rPr>
                <a:t>Integration </a:t>
              </a:r>
              <a:r>
                <a:rPr lang="en-US" sz="2400" b="1">
                  <a:latin typeface="Times New Roman" panose="02020603050405020304" pitchFamily="18" charset="0"/>
                  <a:ea typeface="Ample Display" panose="020B0604020202020204" charset="-128"/>
                  <a:cs typeface="Times New Roman" panose="02020603050405020304" pitchFamily="18" charset="0"/>
                </a:rPr>
                <a:t>of Deep Learning in Dermatology</a:t>
              </a:r>
              <a:r>
                <a:rPr lang="en-US" sz="2400">
                  <a:latin typeface="Times New Roman" panose="02020603050405020304" pitchFamily="18" charset="0"/>
                  <a:ea typeface="Ample Display" panose="020B0604020202020204" charset="-128"/>
                  <a:cs typeface="Times New Roman" panose="02020603050405020304" pitchFamily="18" charset="0"/>
                </a:rPr>
                <a:t>:</a:t>
              </a:r>
            </a:p>
            <a:p>
              <a:pPr lvl="1"/>
              <a:r>
                <a:rPr lang="en-US" sz="2400">
                  <a:latin typeface="Times New Roman" panose="02020603050405020304" pitchFamily="18" charset="0"/>
                  <a:ea typeface="Ample Display" panose="020B0604020202020204" charset="-128"/>
                  <a:cs typeface="Times New Roman" panose="02020603050405020304" pitchFamily="18" charset="0"/>
                </a:rPr>
                <a:t>Recent advancements in artificial intelligence (AI), particularly deep learning, have significantly impacted dermatology. Studies have shown that convolutional neural networks (CNNs) can achieve dermatologist-level accuracy for skin disease classification, especially skin cancer.</a:t>
              </a:r>
            </a:p>
            <a:p>
              <a:pPr lvl="1"/>
              <a:r>
                <a:rPr lang="en-US" sz="2400">
                  <a:latin typeface="Times New Roman" panose="02020603050405020304" pitchFamily="18" charset="0"/>
                  <a:ea typeface="Ample Display" panose="020B0604020202020204" charset="-128"/>
                  <a:cs typeface="Times New Roman" panose="02020603050405020304" pitchFamily="18" charset="0"/>
                </a:rPr>
                <a:t>Esteva et al. (2017) demonstrated that CNN-based models could match dermatologists in distinguishing between melanoma and benign lesions using a dataset of over 129,000 clinical images.</a:t>
              </a:r>
            </a:p>
            <a:p>
              <a:r>
                <a:rPr lang="en-US" sz="2400" b="1">
                  <a:latin typeface="Times New Roman" panose="02020603050405020304" pitchFamily="18" charset="0"/>
                  <a:ea typeface="Ample Display" panose="020B0604020202020204" charset="-128"/>
                  <a:cs typeface="Times New Roman" panose="02020603050405020304" pitchFamily="18" charset="0"/>
                </a:rPr>
                <a:t>Deep Learning and Knowledge Graph Integration</a:t>
              </a:r>
              <a:r>
                <a:rPr lang="en-US" sz="2400">
                  <a:latin typeface="Times New Roman" panose="02020603050405020304" pitchFamily="18" charset="0"/>
                  <a:ea typeface="Ample Display" panose="020B0604020202020204" charset="-128"/>
                  <a:cs typeface="Times New Roman" panose="02020603050405020304" pitchFamily="18" charset="0"/>
                </a:rPr>
                <a:t>:</a:t>
              </a:r>
            </a:p>
            <a:p>
              <a:pPr lvl="1"/>
              <a:r>
                <a:rPr lang="en-US" sz="2400">
                  <a:latin typeface="Times New Roman" panose="02020603050405020304" pitchFamily="18" charset="0"/>
                  <a:ea typeface="Ample Display" panose="020B0604020202020204" charset="-128"/>
                  <a:cs typeface="Times New Roman" panose="02020603050405020304" pitchFamily="18" charset="0"/>
                </a:rPr>
                <a:t>Li, Y., Shen, and Cao [1] combined CNNs with knowledge graphs to improve skin disease classification. By integrating contextual information about skin diseases through structured knowledge, this hybrid method enhanced classification accuracy and provided insights into the relationships between various conditions.</a:t>
              </a:r>
            </a:p>
            <a:p>
              <a:pPr lvl="1"/>
              <a:r>
                <a:rPr lang="en-US" sz="2400">
                  <a:latin typeface="Times New Roman" panose="02020603050405020304" pitchFamily="18" charset="0"/>
                  <a:ea typeface="Ample Display" panose="020B0604020202020204" charset="-128"/>
                  <a:cs typeface="Times New Roman" panose="02020603050405020304" pitchFamily="18" charset="0"/>
                </a:rPr>
                <a:t>This approach underscores the potential for AI systems to not only classify diseases but also build a broader understanding of disease interconnections.</a:t>
              </a:r>
            </a:p>
            <a:p>
              <a:r>
                <a:rPr lang="en-US" sz="2400" b="1">
                  <a:latin typeface="Times New Roman" panose="02020603050405020304" pitchFamily="18" charset="0"/>
                  <a:ea typeface="Ample Display" panose="020B0604020202020204" charset="-128"/>
                  <a:cs typeface="Times New Roman" panose="02020603050405020304" pitchFamily="18" charset="0"/>
                </a:rPr>
                <a:t>Multimodal Approaches for Skin Disease Detection</a:t>
              </a:r>
              <a:r>
                <a:rPr lang="en-US" sz="2400">
                  <a:latin typeface="Times New Roman" panose="02020603050405020304" pitchFamily="18" charset="0"/>
                  <a:ea typeface="Ample Display" panose="020B0604020202020204" charset="-128"/>
                  <a:cs typeface="Times New Roman" panose="02020603050405020304" pitchFamily="18" charset="0"/>
                </a:rPr>
                <a:t>:</a:t>
              </a:r>
            </a:p>
            <a:p>
              <a:pPr lvl="1"/>
              <a:r>
                <a:rPr lang="en-US" sz="2400">
                  <a:latin typeface="Times New Roman" panose="02020603050405020304" pitchFamily="18" charset="0"/>
                  <a:ea typeface="Ample Display" panose="020B0604020202020204" charset="-128"/>
                  <a:cs typeface="Times New Roman" panose="02020603050405020304" pitchFamily="18" charset="0"/>
                </a:rPr>
                <a:t>Saba et al. [2] reviewed multimodal machine learning techniques that integrate both image data (via CNNs) and textual information (via recurrent neural networks, RNNs) for skin disease diagnosis. Their findings indicated that such methods improve diagnostic accuracy, offering a more comprehensive diagnostic tool by processing both visual symptoms and user-reported symptoms.</a:t>
              </a:r>
            </a:p>
            <a:p>
              <a:pPr lvl="1"/>
              <a:r>
                <a:rPr lang="en-US" sz="2400">
                  <a:latin typeface="Times New Roman" panose="02020603050405020304" pitchFamily="18" charset="0"/>
                  <a:ea typeface="Ample Display" panose="020B0604020202020204" charset="-128"/>
                  <a:cs typeface="Times New Roman" panose="02020603050405020304" pitchFamily="18" charset="0"/>
                </a:rPr>
                <a:t>This approach demonstrates the growing importance of considering multiple data types to enhance prediction reliability in telemedicine and skin disease classification</a:t>
              </a:r>
              <a:r>
                <a:rPr lang="en-US" sz="2400" smtClean="0">
                  <a:latin typeface="Times New Roman" panose="02020603050405020304" pitchFamily="18" charset="0"/>
                  <a:ea typeface="Ample Display" panose="020B0604020202020204" charset="-128"/>
                  <a:cs typeface="Times New Roman" panose="02020603050405020304" pitchFamily="18" charset="0"/>
                </a:rPr>
                <a:t>.</a:t>
              </a:r>
              <a:endParaRPr lang="en-US" sz="2400">
                <a:latin typeface="Times New Roman" panose="02020603050405020304" pitchFamily="18" charset="0"/>
                <a:ea typeface="Ample Display" panose="020B0604020202020204" charset="-128"/>
                <a:cs typeface="Times New Roman" panose="02020603050405020304" pitchFamily="18" charset="0"/>
              </a:endParaRPr>
            </a:p>
          </p:txBody>
        </p:sp>
      </p:grpSp>
      <p:sp>
        <p:nvSpPr>
          <p:cNvPr id="6" name="AutoShape 6"/>
          <p:cNvSpPr/>
          <p:nvPr/>
        </p:nvSpPr>
        <p:spPr>
          <a:xfrm>
            <a:off x="2070676" y="2616335"/>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2070676" y="1829371"/>
            <a:ext cx="7073324" cy="1864377"/>
          </a:xfrm>
          <a:prstGeom prst="rect">
            <a:avLst/>
          </a:prstGeom>
        </p:spPr>
        <p:txBody>
          <a:bodyPr lIns="0" tIns="0" rIns="0" bIns="0" rtlCol="0" anchor="t">
            <a:spAutoFit/>
          </a:bodyPr>
          <a:lstStyle/>
          <a:p>
            <a:pPr algn="l">
              <a:lnSpc>
                <a:spcPts val="7312"/>
              </a:lnSpc>
            </a:pPr>
            <a:r>
              <a:rPr lang="en-US" sz="8809">
                <a:solidFill>
                  <a:srgbClr val="292929"/>
                </a:solidFill>
                <a:latin typeface="Bebas Neue"/>
                <a:ea typeface="Bebas Neue"/>
                <a:cs typeface="Bebas Neue"/>
                <a:sym typeface="Bebas Neue"/>
              </a:rPr>
              <a:t>LITERATURE   REVIEW</a:t>
            </a:r>
          </a:p>
          <a:p>
            <a:pPr algn="l">
              <a:lnSpc>
                <a:spcPts val="6731"/>
              </a:lnSpc>
            </a:pPr>
            <a:endParaRPr lang="en-US" sz="8809">
              <a:solidFill>
                <a:srgbClr val="292929"/>
              </a:solidFill>
              <a:latin typeface="Bebas Neue"/>
              <a:ea typeface="Bebas Neue"/>
              <a:cs typeface="Bebas Neue"/>
              <a:sym typeface="Bebas Neue"/>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900910" y="1316228"/>
            <a:ext cx="16230600" cy="8813866"/>
            <a:chOff x="0" y="0"/>
            <a:chExt cx="4274726" cy="2321347"/>
          </a:xfrm>
        </p:grpSpPr>
        <p:sp>
          <p:nvSpPr>
            <p:cNvPr id="4" name="Freeform 4"/>
            <p:cNvSpPr/>
            <p:nvPr/>
          </p:nvSpPr>
          <p:spPr>
            <a:xfrm>
              <a:off x="0" y="0"/>
              <a:ext cx="4274726" cy="2321347"/>
            </a:xfrm>
            <a:custGeom>
              <a:avLst/>
              <a:gdLst/>
              <a:ahLst/>
              <a:cxnLst/>
              <a:rect l="l" t="t" r="r" b="b"/>
              <a:pathLst>
                <a:path w="4274726" h="2321347">
                  <a:moveTo>
                    <a:pt x="0" y="0"/>
                  </a:moveTo>
                  <a:lnTo>
                    <a:pt x="4274726" y="0"/>
                  </a:lnTo>
                  <a:lnTo>
                    <a:pt x="4274726" y="2321347"/>
                  </a:lnTo>
                  <a:lnTo>
                    <a:pt x="0" y="2321347"/>
                  </a:lnTo>
                  <a:close/>
                </a:path>
              </a:pathLst>
            </a:custGeom>
            <a:solidFill>
              <a:srgbClr val="F7FDFE"/>
            </a:solidFill>
          </p:spPr>
        </p:sp>
        <p:sp>
          <p:nvSpPr>
            <p:cNvPr id="5" name="TextBox 5"/>
            <p:cNvSpPr txBox="1"/>
            <p:nvPr/>
          </p:nvSpPr>
          <p:spPr>
            <a:xfrm>
              <a:off x="0" y="0"/>
              <a:ext cx="4274726" cy="2321347"/>
            </a:xfrm>
            <a:prstGeom prst="rect">
              <a:avLst/>
            </a:prstGeom>
          </p:spPr>
          <p:txBody>
            <a:bodyPr lIns="50800" tIns="50800" rIns="50800" bIns="50800" rtlCol="0" anchor="ctr"/>
            <a:lstStyle/>
            <a:p>
              <a:pPr algn="l">
                <a:lnSpc>
                  <a:spcPts val="4479"/>
                </a:lnSpc>
              </a:pPr>
              <a:endParaRPr/>
            </a:p>
            <a:p>
              <a:r>
                <a:rPr lang="en-US" sz="2800" b="1">
                  <a:latin typeface="Times New Roman" panose="02020603050405020304" pitchFamily="18" charset="0"/>
                  <a:ea typeface="Ample Display" panose="020B0604020202020204" charset="-128"/>
                  <a:cs typeface="Times New Roman" panose="02020603050405020304" pitchFamily="18" charset="0"/>
                </a:rPr>
                <a:t>Impact of CNNs on Democratizing Dermatology</a:t>
              </a:r>
              <a:r>
                <a:rPr lang="en-US" sz="2800">
                  <a:latin typeface="Times New Roman" panose="02020603050405020304" pitchFamily="18" charset="0"/>
                  <a:ea typeface="Ample Display" panose="020B0604020202020204" charset="-128"/>
                  <a:cs typeface="Times New Roman" panose="02020603050405020304" pitchFamily="18" charset="0"/>
                </a:rPr>
                <a:t>:</a:t>
              </a:r>
            </a:p>
            <a:p>
              <a:pPr lvl="1"/>
              <a:r>
                <a:rPr lang="en-US" sz="2800">
                  <a:latin typeface="Times New Roman" panose="02020603050405020304" pitchFamily="18" charset="0"/>
                  <a:ea typeface="Ample Display" panose="020B0604020202020204" charset="-128"/>
                  <a:cs typeface="Times New Roman" panose="02020603050405020304" pitchFamily="18" charset="0"/>
                </a:rPr>
                <a:t>Esteva et al. [3] showed that AI-driven models have the potential to democratize healthcare, making dermatologist-level skin disease predictions accessible to a broader audience, including healthcare practitioners in resource-limited settings.</a:t>
              </a:r>
            </a:p>
            <a:p>
              <a:pPr lvl="1"/>
              <a:r>
                <a:rPr lang="en-US" sz="2800">
                  <a:latin typeface="Times New Roman" panose="02020603050405020304" pitchFamily="18" charset="0"/>
                  <a:ea typeface="Ample Display" panose="020B0604020202020204" charset="-128"/>
                  <a:cs typeface="Times New Roman" panose="02020603050405020304" pitchFamily="18" charset="0"/>
                </a:rPr>
                <a:t>This study exemplifies the transformative potential of AI in providing high-quality diagnostics without requiring expensive, specialized resources.</a:t>
              </a:r>
            </a:p>
            <a:p>
              <a:r>
                <a:rPr lang="en-US" sz="2800" b="1">
                  <a:latin typeface="Times New Roman" panose="02020603050405020304" pitchFamily="18" charset="0"/>
                  <a:ea typeface="Ample Display" panose="020B0604020202020204" charset="-128"/>
                  <a:cs typeface="Times New Roman" panose="02020603050405020304" pitchFamily="18" charset="0"/>
                </a:rPr>
                <a:t>Holistic Diagnostic Tools</a:t>
              </a:r>
              <a:r>
                <a:rPr lang="en-US" sz="2800">
                  <a:latin typeface="Times New Roman" panose="02020603050405020304" pitchFamily="18" charset="0"/>
                  <a:ea typeface="Ample Display" panose="020B0604020202020204" charset="-128"/>
                  <a:cs typeface="Times New Roman" panose="02020603050405020304" pitchFamily="18" charset="0"/>
                </a:rPr>
                <a:t>:</a:t>
              </a:r>
            </a:p>
            <a:p>
              <a:pPr lvl="1"/>
              <a:r>
                <a:rPr lang="en-US" sz="2800">
                  <a:latin typeface="Times New Roman" panose="02020603050405020304" pitchFamily="18" charset="0"/>
                  <a:ea typeface="Ample Display" panose="020B0604020202020204" charset="-128"/>
                  <a:cs typeface="Times New Roman" panose="02020603050405020304" pitchFamily="18" charset="0"/>
                </a:rPr>
                <a:t>The combination of deep learning models (CNNs for image processing) and traditional machine learning techniques for text analysis offers a more holistic diagnostic solution for dermatological applications. Integrating these two data types improves the overall performance of diagnostic tools and expands their applicability to various skin diseases.</a:t>
              </a:r>
            </a:p>
            <a:p>
              <a:r>
                <a:rPr lang="en-US" sz="2800" b="1">
                  <a:latin typeface="Times New Roman" panose="02020603050405020304" pitchFamily="18" charset="0"/>
                  <a:ea typeface="Ample Display" panose="020B0604020202020204" charset="-128"/>
                  <a:cs typeface="Times New Roman" panose="02020603050405020304" pitchFamily="18" charset="0"/>
                </a:rPr>
                <a:t>Key References:</a:t>
              </a:r>
            </a:p>
            <a:p>
              <a:r>
                <a:rPr lang="en-US" sz="2800">
                  <a:latin typeface="Times New Roman" panose="02020603050405020304" pitchFamily="18" charset="0"/>
                  <a:ea typeface="Ample Display" panose="020B0604020202020204" charset="-128"/>
                  <a:cs typeface="Times New Roman" panose="02020603050405020304" pitchFamily="18" charset="0"/>
                </a:rPr>
                <a:t>Li, Y., Shen, X., Cao, C. (2020). </a:t>
              </a:r>
              <a:r>
                <a:rPr lang="en-US" sz="2800" i="1">
                  <a:latin typeface="Times New Roman" panose="02020603050405020304" pitchFamily="18" charset="0"/>
                  <a:ea typeface="Ample Display" panose="020B0604020202020204" charset="-128"/>
                  <a:cs typeface="Times New Roman" panose="02020603050405020304" pitchFamily="18" charset="0"/>
                </a:rPr>
                <a:t>Skin Disease Classification via Deep Learning and Knowledge Graph</a:t>
              </a:r>
              <a:r>
                <a:rPr lang="en-US" sz="2800">
                  <a:latin typeface="Times New Roman" panose="02020603050405020304" pitchFamily="18" charset="0"/>
                  <a:ea typeface="Ample Display" panose="020B0604020202020204" charset="-128"/>
                  <a:cs typeface="Times New Roman" panose="02020603050405020304" pitchFamily="18" charset="0"/>
                </a:rPr>
                <a:t>. IEEE Transactions on Biomedical Engineering, [1].</a:t>
              </a:r>
            </a:p>
            <a:p>
              <a:r>
                <a:rPr lang="en-US" sz="2800">
                  <a:latin typeface="Times New Roman" panose="02020603050405020304" pitchFamily="18" charset="0"/>
                  <a:ea typeface="Ample Display" panose="020B0604020202020204" charset="-128"/>
                  <a:cs typeface="Times New Roman" panose="02020603050405020304" pitchFamily="18" charset="0"/>
                </a:rPr>
                <a:t>Saba, T., Rehman, A., Mehmood, Z. (2019). </a:t>
              </a:r>
              <a:r>
                <a:rPr lang="en-US" sz="2800" i="1">
                  <a:latin typeface="Times New Roman" panose="02020603050405020304" pitchFamily="18" charset="0"/>
                  <a:ea typeface="Ample Display" panose="020B0604020202020204" charset="-128"/>
                  <a:cs typeface="Times New Roman" panose="02020603050405020304" pitchFamily="18" charset="0"/>
                </a:rPr>
                <a:t>Machine Learning Techniques to Detect and Classify Skin Diseases Using Text and Images</a:t>
              </a:r>
              <a:r>
                <a:rPr lang="en-US" sz="2800">
                  <a:latin typeface="Times New Roman" panose="02020603050405020304" pitchFamily="18" charset="0"/>
                  <a:ea typeface="Ample Display" panose="020B0604020202020204" charset="-128"/>
                  <a:cs typeface="Times New Roman" panose="02020603050405020304" pitchFamily="18" charset="0"/>
                </a:rPr>
                <a:t>. IEEE Access, [2].</a:t>
              </a:r>
            </a:p>
            <a:p>
              <a:r>
                <a:rPr lang="en-US" sz="2800">
                  <a:latin typeface="Times New Roman" panose="02020603050405020304" pitchFamily="18" charset="0"/>
                  <a:ea typeface="Ample Display" panose="020B0604020202020204" charset="-128"/>
                  <a:cs typeface="Times New Roman" panose="02020603050405020304" pitchFamily="18" charset="0"/>
                </a:rPr>
                <a:t>Esteva, A., Kuprel, B., Novoa, R.A., et al. (2017). </a:t>
              </a:r>
              <a:r>
                <a:rPr lang="en-US" sz="2800" i="1">
                  <a:latin typeface="Times New Roman" panose="02020603050405020304" pitchFamily="18" charset="0"/>
                  <a:ea typeface="Ample Display" panose="020B0604020202020204" charset="-128"/>
                  <a:cs typeface="Times New Roman" panose="02020603050405020304" pitchFamily="18" charset="0"/>
                </a:rPr>
                <a:t>Dermatologist-level Classification of Skin Cancer with Deep Neural Networks</a:t>
              </a:r>
              <a:r>
                <a:rPr lang="en-US" sz="2800">
                  <a:latin typeface="Times New Roman" panose="02020603050405020304" pitchFamily="18" charset="0"/>
                  <a:ea typeface="Ample Display" panose="020B0604020202020204" charset="-128"/>
                  <a:cs typeface="Times New Roman" panose="02020603050405020304" pitchFamily="18" charset="0"/>
                </a:rPr>
                <a:t>. Nature, [3].</a:t>
              </a:r>
            </a:p>
            <a:p>
              <a:endParaRPr lang="en-US" sz="2400">
                <a:latin typeface="Times New Roman" panose="02020603050405020304" pitchFamily="18" charset="0"/>
                <a:ea typeface="Ample Display" panose="020B0604020202020204" charset="-128"/>
                <a:cs typeface="Times New Roman" panose="02020603050405020304" pitchFamily="18" charset="0"/>
              </a:endParaRPr>
            </a:p>
          </p:txBody>
        </p:sp>
      </p:grpSp>
      <p:sp>
        <p:nvSpPr>
          <p:cNvPr id="7" name="TextBox 7"/>
          <p:cNvSpPr txBox="1"/>
          <p:nvPr/>
        </p:nvSpPr>
        <p:spPr>
          <a:xfrm>
            <a:off x="2070676" y="1829371"/>
            <a:ext cx="7073324" cy="936154"/>
          </a:xfrm>
          <a:prstGeom prst="rect">
            <a:avLst/>
          </a:prstGeom>
        </p:spPr>
        <p:txBody>
          <a:bodyPr lIns="0" tIns="0" rIns="0" bIns="0" rtlCol="0" anchor="t">
            <a:spAutoFit/>
          </a:bodyPr>
          <a:lstStyle/>
          <a:p>
            <a:pPr algn="l">
              <a:lnSpc>
                <a:spcPts val="7312"/>
              </a:lnSpc>
            </a:pPr>
            <a:endParaRPr lang="en-US" sz="8809">
              <a:solidFill>
                <a:srgbClr val="292929"/>
              </a:solidFill>
              <a:latin typeface="Bebas Neue"/>
              <a:ea typeface="Bebas Neue"/>
              <a:cs typeface="Bebas Neue"/>
              <a:sym typeface="Bebas Neue"/>
            </a:endParaRPr>
          </a:p>
        </p:txBody>
      </p:sp>
    </p:spTree>
    <p:extLst>
      <p:ext uri="{BB962C8B-B14F-4D97-AF65-F5344CB8AC3E}">
        <p14:creationId xmlns:p14="http://schemas.microsoft.com/office/powerpoint/2010/main" val="1182775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96692"/>
            <a:ext cx="16230600" cy="9618808"/>
            <a:chOff x="0" y="-66675"/>
            <a:chExt cx="4274726" cy="2533348"/>
          </a:xfrm>
        </p:grpSpPr>
        <p:sp>
          <p:nvSpPr>
            <p:cNvPr id="4" name="Freeform 4"/>
            <p:cNvSpPr/>
            <p:nvPr/>
          </p:nvSpPr>
          <p:spPr>
            <a:xfrm>
              <a:off x="0" y="29953"/>
              <a:ext cx="4274726" cy="2436720"/>
            </a:xfrm>
            <a:custGeom>
              <a:avLst/>
              <a:gdLst/>
              <a:ahLst/>
              <a:cxnLst/>
              <a:rect l="l" t="t" r="r" b="b"/>
              <a:pathLst>
                <a:path w="4274726" h="2436720">
                  <a:moveTo>
                    <a:pt x="0" y="0"/>
                  </a:moveTo>
                  <a:lnTo>
                    <a:pt x="4274726" y="0"/>
                  </a:lnTo>
                  <a:lnTo>
                    <a:pt x="4274726" y="2436720"/>
                  </a:lnTo>
                  <a:lnTo>
                    <a:pt x="0" y="2436720"/>
                  </a:lnTo>
                  <a:close/>
                </a:path>
              </a:pathLst>
            </a:custGeom>
            <a:solidFill>
              <a:srgbClr val="F7FDFE"/>
            </a:solidFill>
          </p:spPr>
        </p:sp>
        <p:sp>
          <p:nvSpPr>
            <p:cNvPr id="5" name="TextBox 5"/>
            <p:cNvSpPr txBox="1"/>
            <p:nvPr/>
          </p:nvSpPr>
          <p:spPr>
            <a:xfrm>
              <a:off x="0" y="-66675"/>
              <a:ext cx="4274726" cy="2503395"/>
            </a:xfrm>
            <a:prstGeom prst="rect">
              <a:avLst/>
            </a:prstGeom>
          </p:spPr>
          <p:txBody>
            <a:bodyPr lIns="50800" tIns="50800" rIns="50800" bIns="50800" rtlCol="0" anchor="ctr"/>
            <a:lstStyle/>
            <a:p>
              <a:pPr algn="l">
                <a:lnSpc>
                  <a:spcPts val="5599"/>
                </a:lnSpc>
              </a:pPr>
              <a:r>
                <a:rPr lang="en-US" sz="3999" b="1">
                  <a:solidFill>
                    <a:srgbClr val="211F20"/>
                  </a:solidFill>
                  <a:latin typeface="Playfair Display SC Bold"/>
                  <a:ea typeface="Playfair Display SC Bold"/>
                  <a:cs typeface="Playfair Display SC Bold"/>
                  <a:sym typeface="Playfair Display SC Bold"/>
                </a:rPr>
                <a:t> </a:t>
              </a:r>
            </a:p>
            <a:p>
              <a:pPr algn="l">
                <a:lnSpc>
                  <a:spcPts val="5599"/>
                </a:lnSpc>
              </a:pPr>
              <a:endParaRPr lang="en-US" sz="3999" b="1" smtClean="0">
                <a:solidFill>
                  <a:srgbClr val="211F20"/>
                </a:solidFill>
                <a:latin typeface="Playfair Display SC Bold"/>
                <a:ea typeface="Playfair Display SC Bold"/>
                <a:cs typeface="Playfair Display SC Bold"/>
                <a:sym typeface="Playfair Display SC Bold"/>
              </a:endParaRPr>
            </a:p>
            <a:p>
              <a:pPr algn="l">
                <a:lnSpc>
                  <a:spcPts val="5599"/>
                </a:lnSpc>
              </a:pPr>
              <a:endParaRPr lang="en-US" sz="3999" b="1">
                <a:solidFill>
                  <a:srgbClr val="211F20"/>
                </a:solidFill>
                <a:latin typeface="Playfair Display SC Bold"/>
                <a:ea typeface="Playfair Display SC Bold"/>
                <a:cs typeface="Playfair Display SC Bold"/>
                <a:sym typeface="Playfair Display SC Bold"/>
              </a:endParaRPr>
            </a:p>
            <a:p>
              <a:pPr algn="l">
                <a:lnSpc>
                  <a:spcPts val="5599"/>
                </a:lnSpc>
              </a:pPr>
              <a:endParaRPr lang="en-US" sz="3999" b="1" smtClean="0">
                <a:solidFill>
                  <a:srgbClr val="211F20"/>
                </a:solidFill>
                <a:latin typeface="Playfair Display SC Bold"/>
                <a:ea typeface="Playfair Display SC Bold"/>
                <a:cs typeface="Playfair Display SC Bold"/>
                <a:sym typeface="Playfair Display SC Bold"/>
              </a:endParaRPr>
            </a:p>
            <a:p>
              <a:pPr algn="l">
                <a:lnSpc>
                  <a:spcPts val="5599"/>
                </a:lnSpc>
              </a:pPr>
              <a:r>
                <a:rPr lang="en-US" sz="3999" b="1" smtClean="0">
                  <a:solidFill>
                    <a:srgbClr val="211F20"/>
                  </a:solidFill>
                  <a:latin typeface="Playfair Display SC Bold"/>
                  <a:ea typeface="Playfair Display SC Bold"/>
                  <a:cs typeface="Playfair Display SC Bold"/>
                  <a:sym typeface="Playfair Display SC Bold"/>
                </a:rPr>
                <a:t>1.User </a:t>
              </a:r>
              <a:r>
                <a:rPr lang="en-US" sz="3999" b="1">
                  <a:solidFill>
                    <a:srgbClr val="211F20"/>
                  </a:solidFill>
                  <a:latin typeface="Playfair Display SC Bold"/>
                  <a:ea typeface="Playfair Display SC Bold"/>
                  <a:cs typeface="Playfair Display SC Bold"/>
                  <a:sym typeface="Playfair Display SC Bold"/>
                </a:rPr>
                <a:t>Registration and Authentication</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2.Symptom Submission</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3.Image Upload</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4.Disease Prediction</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5.Result Display</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6.Remedies and Treatment Suggestions</a:t>
              </a:r>
            </a:p>
          </p:txBody>
        </p:sp>
      </p:grpSp>
      <p:sp>
        <p:nvSpPr>
          <p:cNvPr id="6" name="AutoShape 6"/>
          <p:cNvSpPr/>
          <p:nvPr/>
        </p:nvSpPr>
        <p:spPr>
          <a:xfrm>
            <a:off x="1751200" y="1925362"/>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1751200" y="1097949"/>
            <a:ext cx="9260437" cy="1723638"/>
          </a:xfrm>
          <a:prstGeom prst="rect">
            <a:avLst/>
          </a:prstGeom>
        </p:spPr>
        <p:txBody>
          <a:bodyPr lIns="0" tIns="0" rIns="0" bIns="0" rtlCol="0" anchor="t">
            <a:spAutoFit/>
          </a:bodyPr>
          <a:lstStyle/>
          <a:p>
            <a:pPr algn="l">
              <a:lnSpc>
                <a:spcPts val="6741"/>
              </a:lnSpc>
            </a:pPr>
            <a:r>
              <a:rPr lang="en-US" sz="8122">
                <a:solidFill>
                  <a:srgbClr val="292929"/>
                </a:solidFill>
                <a:latin typeface="Bebas Neue"/>
                <a:ea typeface="Bebas Neue"/>
                <a:cs typeface="Bebas Neue"/>
                <a:sym typeface="Bebas Neue"/>
              </a:rPr>
              <a:t>REQUIREMENT   ANALYSIS</a:t>
            </a:r>
          </a:p>
          <a:p>
            <a:pPr algn="l">
              <a:lnSpc>
                <a:spcPts val="6205"/>
              </a:lnSpc>
            </a:pPr>
            <a:endParaRPr lang="en-US" sz="8122">
              <a:solidFill>
                <a:srgbClr val="292929"/>
              </a:solidFill>
              <a:latin typeface="Bebas Neue"/>
              <a:ea typeface="Bebas Neue"/>
              <a:cs typeface="Bebas Neue"/>
              <a:sym typeface="Bebas Neue"/>
            </a:endParaRPr>
          </a:p>
        </p:txBody>
      </p:sp>
      <p:sp>
        <p:nvSpPr>
          <p:cNvPr id="8" name="TextBox 8"/>
          <p:cNvSpPr txBox="1"/>
          <p:nvPr/>
        </p:nvSpPr>
        <p:spPr>
          <a:xfrm>
            <a:off x="1751200" y="2330414"/>
            <a:ext cx="7697600" cy="1872307"/>
          </a:xfrm>
          <a:prstGeom prst="rect">
            <a:avLst/>
          </a:prstGeom>
        </p:spPr>
        <p:txBody>
          <a:bodyPr wrap="square" lIns="0" tIns="0" rIns="0" bIns="0" rtlCol="0" anchor="t">
            <a:spAutoFit/>
          </a:bodyPr>
          <a:lstStyle/>
          <a:p>
            <a:pPr algn="ctr">
              <a:lnSpc>
                <a:spcPts val="7279"/>
              </a:lnSpc>
            </a:pPr>
            <a:r>
              <a:rPr lang="en-US" sz="5199" b="1">
                <a:solidFill>
                  <a:srgbClr val="211F20"/>
                </a:solidFill>
                <a:latin typeface="Canva Sans Bold"/>
                <a:ea typeface="Canva Sans Bold"/>
                <a:cs typeface="Canva Sans Bold"/>
                <a:sym typeface="Canva Sans Bold"/>
              </a:rPr>
              <a:t>USER  REQUIREMNT</a:t>
            </a:r>
          </a:p>
          <a:p>
            <a:pPr algn="ctr">
              <a:lnSpc>
                <a:spcPts val="7279"/>
              </a:lnSpc>
            </a:pPr>
            <a:endParaRPr lang="en-US" sz="5199" b="1">
              <a:solidFill>
                <a:srgbClr val="211F20"/>
              </a:solidFill>
              <a:latin typeface="Canva Sans Bold"/>
              <a:ea typeface="Canva Sans Bold"/>
              <a:cs typeface="Canva Sans Bold"/>
              <a:sym typeface="Canva Sans Bold"/>
            </a:endParaRPr>
          </a:p>
        </p:txBody>
      </p:sp>
      <p:sp>
        <p:nvSpPr>
          <p:cNvPr id="9" name="AutoShape 9"/>
          <p:cNvSpPr/>
          <p:nvPr/>
        </p:nvSpPr>
        <p:spPr>
          <a:xfrm flipV="1">
            <a:off x="1751233" y="3236559"/>
            <a:ext cx="11165862" cy="19050"/>
          </a:xfrm>
          <a:prstGeom prst="line">
            <a:avLst/>
          </a:prstGeom>
          <a:ln w="38100" cap="flat">
            <a:solidFill>
              <a:srgbClr val="48BAC3"/>
            </a:solidFill>
            <a:prstDash val="solid"/>
            <a:headEnd type="none" w="sm" len="sm"/>
            <a:tailEnd type="none" w="sm" len="sm"/>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502248"/>
            <a:ext cx="16230600" cy="9251923"/>
            <a:chOff x="0" y="0"/>
            <a:chExt cx="4274726" cy="2436720"/>
          </a:xfrm>
        </p:grpSpPr>
        <p:sp>
          <p:nvSpPr>
            <p:cNvPr id="4" name="Freeform 4"/>
            <p:cNvSpPr/>
            <p:nvPr/>
          </p:nvSpPr>
          <p:spPr>
            <a:xfrm>
              <a:off x="0" y="0"/>
              <a:ext cx="4274726" cy="2436720"/>
            </a:xfrm>
            <a:custGeom>
              <a:avLst/>
              <a:gdLst/>
              <a:ahLst/>
              <a:cxnLst/>
              <a:rect l="l" t="t" r="r" b="b"/>
              <a:pathLst>
                <a:path w="4274726" h="2436720">
                  <a:moveTo>
                    <a:pt x="0" y="0"/>
                  </a:moveTo>
                  <a:lnTo>
                    <a:pt x="4274726" y="0"/>
                  </a:lnTo>
                  <a:lnTo>
                    <a:pt x="4274726" y="2436720"/>
                  </a:lnTo>
                  <a:lnTo>
                    <a:pt x="0" y="2436720"/>
                  </a:lnTo>
                  <a:close/>
                </a:path>
              </a:pathLst>
            </a:custGeom>
            <a:solidFill>
              <a:srgbClr val="F7FDFE"/>
            </a:solidFill>
          </p:spPr>
        </p:sp>
        <p:sp>
          <p:nvSpPr>
            <p:cNvPr id="5" name="TextBox 5"/>
            <p:cNvSpPr txBox="1"/>
            <p:nvPr/>
          </p:nvSpPr>
          <p:spPr>
            <a:xfrm>
              <a:off x="0" y="-66675"/>
              <a:ext cx="4274726" cy="2503395"/>
            </a:xfrm>
            <a:prstGeom prst="rect">
              <a:avLst/>
            </a:prstGeom>
          </p:spPr>
          <p:txBody>
            <a:bodyPr lIns="50800" tIns="50800" rIns="50800" bIns="50800" rtlCol="0" anchor="ctr"/>
            <a:lstStyle/>
            <a:p>
              <a:pPr algn="l">
                <a:lnSpc>
                  <a:spcPts val="5599"/>
                </a:lnSpc>
              </a:pPr>
              <a:r>
                <a:rPr lang="en-US" sz="3999" b="1">
                  <a:solidFill>
                    <a:srgbClr val="211F20"/>
                  </a:solidFill>
                  <a:latin typeface="Playfair Display SC Bold"/>
                  <a:ea typeface="Playfair Display SC Bold"/>
                  <a:cs typeface="Playfair Display SC Bold"/>
                  <a:sym typeface="Playfair Display SC Bold"/>
                </a:rPr>
                <a:t> </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1.User Registration and Login</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2.Symptom Input and Image Upload</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3.Data Preprocessing</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4.Disease Prediction</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5.Prediction Result Display</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6.User Profile and History</a:t>
              </a:r>
            </a:p>
          </p:txBody>
        </p:sp>
      </p:grpSp>
      <p:sp>
        <p:nvSpPr>
          <p:cNvPr id="6" name="AutoShape 6"/>
          <p:cNvSpPr/>
          <p:nvPr/>
        </p:nvSpPr>
        <p:spPr>
          <a:xfrm>
            <a:off x="1751200" y="1925362"/>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1751200" y="1097949"/>
            <a:ext cx="9260437" cy="1723638"/>
          </a:xfrm>
          <a:prstGeom prst="rect">
            <a:avLst/>
          </a:prstGeom>
        </p:spPr>
        <p:txBody>
          <a:bodyPr lIns="0" tIns="0" rIns="0" bIns="0" rtlCol="0" anchor="t">
            <a:spAutoFit/>
          </a:bodyPr>
          <a:lstStyle/>
          <a:p>
            <a:pPr algn="l">
              <a:lnSpc>
                <a:spcPts val="6741"/>
              </a:lnSpc>
            </a:pPr>
            <a:r>
              <a:rPr lang="en-US" sz="8122">
                <a:solidFill>
                  <a:srgbClr val="292929"/>
                </a:solidFill>
                <a:latin typeface="Bebas Neue"/>
                <a:ea typeface="Bebas Neue"/>
                <a:cs typeface="Bebas Neue"/>
                <a:sym typeface="Bebas Neue"/>
              </a:rPr>
              <a:t>REQUIREMENT   ANALYSIS</a:t>
            </a:r>
          </a:p>
          <a:p>
            <a:pPr algn="l">
              <a:lnSpc>
                <a:spcPts val="6205"/>
              </a:lnSpc>
            </a:pPr>
            <a:endParaRPr lang="en-US" sz="8122">
              <a:solidFill>
                <a:srgbClr val="292929"/>
              </a:solidFill>
              <a:latin typeface="Bebas Neue"/>
              <a:ea typeface="Bebas Neue"/>
              <a:cs typeface="Bebas Neue"/>
              <a:sym typeface="Bebas Neue"/>
            </a:endParaRPr>
          </a:p>
        </p:txBody>
      </p:sp>
      <p:sp>
        <p:nvSpPr>
          <p:cNvPr id="8" name="TextBox 8"/>
          <p:cNvSpPr txBox="1"/>
          <p:nvPr/>
        </p:nvSpPr>
        <p:spPr>
          <a:xfrm>
            <a:off x="1028700" y="2279931"/>
            <a:ext cx="9552182" cy="1846580"/>
          </a:xfrm>
          <a:prstGeom prst="rect">
            <a:avLst/>
          </a:prstGeom>
        </p:spPr>
        <p:txBody>
          <a:bodyPr lIns="0" tIns="0" rIns="0" bIns="0" rtlCol="0" anchor="t">
            <a:spAutoFit/>
          </a:bodyPr>
          <a:lstStyle/>
          <a:p>
            <a:pPr algn="ctr">
              <a:lnSpc>
                <a:spcPts val="7559"/>
              </a:lnSpc>
            </a:pPr>
            <a:r>
              <a:rPr lang="en-US" sz="5399" b="1">
                <a:solidFill>
                  <a:srgbClr val="211F20"/>
                </a:solidFill>
                <a:latin typeface="Canva Sans Bold"/>
                <a:ea typeface="Canva Sans Bold"/>
                <a:cs typeface="Canva Sans Bold"/>
                <a:sym typeface="Canva Sans Bold"/>
              </a:rPr>
              <a:t>Functional requirement</a:t>
            </a:r>
          </a:p>
          <a:p>
            <a:pPr algn="ctr">
              <a:lnSpc>
                <a:spcPts val="7279"/>
              </a:lnSpc>
            </a:pPr>
            <a:endParaRPr lang="en-US" sz="5399" b="1">
              <a:solidFill>
                <a:srgbClr val="211F20"/>
              </a:solidFill>
              <a:latin typeface="Canva Sans Bold"/>
              <a:ea typeface="Canva Sans Bold"/>
              <a:cs typeface="Canva Sans Bold"/>
              <a:sym typeface="Canva Sans Bold"/>
            </a:endParaRPr>
          </a:p>
        </p:txBody>
      </p:sp>
      <p:sp>
        <p:nvSpPr>
          <p:cNvPr id="9" name="AutoShape 9"/>
          <p:cNvSpPr/>
          <p:nvPr/>
        </p:nvSpPr>
        <p:spPr>
          <a:xfrm flipV="1">
            <a:off x="1751233" y="3236559"/>
            <a:ext cx="11165862" cy="19050"/>
          </a:xfrm>
          <a:prstGeom prst="line">
            <a:avLst/>
          </a:prstGeom>
          <a:ln w="38100" cap="flat">
            <a:solidFill>
              <a:srgbClr val="48BAC3"/>
            </a:solidFill>
            <a:prstDash val="solid"/>
            <a:headEnd type="none" w="sm" len="sm"/>
            <a:tailEnd type="none" w="sm" len="sm"/>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028700" y="517539"/>
            <a:ext cx="16230600" cy="9251923"/>
            <a:chOff x="0" y="0"/>
            <a:chExt cx="4274726" cy="2436720"/>
          </a:xfrm>
        </p:grpSpPr>
        <p:sp>
          <p:nvSpPr>
            <p:cNvPr id="4" name="Freeform 4"/>
            <p:cNvSpPr/>
            <p:nvPr/>
          </p:nvSpPr>
          <p:spPr>
            <a:xfrm>
              <a:off x="0" y="0"/>
              <a:ext cx="4274726" cy="2436720"/>
            </a:xfrm>
            <a:custGeom>
              <a:avLst/>
              <a:gdLst/>
              <a:ahLst/>
              <a:cxnLst/>
              <a:rect l="l" t="t" r="r" b="b"/>
              <a:pathLst>
                <a:path w="4274726" h="2436720">
                  <a:moveTo>
                    <a:pt x="0" y="0"/>
                  </a:moveTo>
                  <a:lnTo>
                    <a:pt x="4274726" y="0"/>
                  </a:lnTo>
                  <a:lnTo>
                    <a:pt x="4274726" y="2436720"/>
                  </a:lnTo>
                  <a:lnTo>
                    <a:pt x="0" y="2436720"/>
                  </a:lnTo>
                  <a:close/>
                </a:path>
              </a:pathLst>
            </a:custGeom>
            <a:solidFill>
              <a:srgbClr val="F7FDFE"/>
            </a:solidFill>
          </p:spPr>
        </p:sp>
        <p:sp>
          <p:nvSpPr>
            <p:cNvPr id="5" name="TextBox 5"/>
            <p:cNvSpPr txBox="1"/>
            <p:nvPr/>
          </p:nvSpPr>
          <p:spPr>
            <a:xfrm>
              <a:off x="0" y="-66675"/>
              <a:ext cx="4274726" cy="2503395"/>
            </a:xfrm>
            <a:prstGeom prst="rect">
              <a:avLst/>
            </a:prstGeom>
          </p:spPr>
          <p:txBody>
            <a:bodyPr lIns="50800" tIns="50800" rIns="50800" bIns="50800" rtlCol="0" anchor="ctr"/>
            <a:lstStyle/>
            <a:p>
              <a:pPr algn="l">
                <a:lnSpc>
                  <a:spcPts val="5599"/>
                </a:lnSpc>
              </a:pPr>
              <a:r>
                <a:rPr lang="en-US" sz="3999" b="1">
                  <a:solidFill>
                    <a:srgbClr val="211F20"/>
                  </a:solidFill>
                  <a:latin typeface="Playfair Display SC Bold"/>
                  <a:ea typeface="Playfair Display SC Bold"/>
                  <a:cs typeface="Playfair Display SC Bold"/>
                  <a:sym typeface="Playfair Display SC Bold"/>
                </a:rPr>
                <a:t> </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1.Performance</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2.Scalability</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3.Usability</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4.Security</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5.Reliability and Availability</a:t>
              </a:r>
            </a:p>
            <a:p>
              <a:pPr algn="l">
                <a:lnSpc>
                  <a:spcPts val="5599"/>
                </a:lnSpc>
              </a:pPr>
              <a:r>
                <a:rPr lang="en-US" sz="3999" b="1">
                  <a:solidFill>
                    <a:srgbClr val="211F20"/>
                  </a:solidFill>
                  <a:latin typeface="Playfair Display SC Bold"/>
                  <a:ea typeface="Playfair Display SC Bold"/>
                  <a:cs typeface="Playfair Display SC Bold"/>
                  <a:sym typeface="Playfair Display SC Bold"/>
                </a:rPr>
                <a:t>6.Data Privacy and Compliance</a:t>
              </a:r>
            </a:p>
          </p:txBody>
        </p:sp>
      </p:grpSp>
      <p:sp>
        <p:nvSpPr>
          <p:cNvPr id="6" name="AutoShape 6"/>
          <p:cNvSpPr/>
          <p:nvPr/>
        </p:nvSpPr>
        <p:spPr>
          <a:xfrm>
            <a:off x="1751200" y="1925362"/>
            <a:ext cx="13657057" cy="0"/>
          </a:xfrm>
          <a:prstGeom prst="line">
            <a:avLst/>
          </a:prstGeom>
          <a:ln w="38100" cap="flat">
            <a:solidFill>
              <a:srgbClr val="48BAC3"/>
            </a:solidFill>
            <a:prstDash val="solid"/>
            <a:headEnd type="none" w="sm" len="sm"/>
            <a:tailEnd type="none" w="sm" len="sm"/>
          </a:ln>
        </p:spPr>
      </p:sp>
      <p:sp>
        <p:nvSpPr>
          <p:cNvPr id="7" name="TextBox 7"/>
          <p:cNvSpPr txBox="1"/>
          <p:nvPr/>
        </p:nvSpPr>
        <p:spPr>
          <a:xfrm>
            <a:off x="1751200" y="1097949"/>
            <a:ext cx="9260437" cy="1723638"/>
          </a:xfrm>
          <a:prstGeom prst="rect">
            <a:avLst/>
          </a:prstGeom>
        </p:spPr>
        <p:txBody>
          <a:bodyPr lIns="0" tIns="0" rIns="0" bIns="0" rtlCol="0" anchor="t">
            <a:spAutoFit/>
          </a:bodyPr>
          <a:lstStyle/>
          <a:p>
            <a:pPr algn="l">
              <a:lnSpc>
                <a:spcPts val="6741"/>
              </a:lnSpc>
            </a:pPr>
            <a:r>
              <a:rPr lang="en-US" sz="8122">
                <a:solidFill>
                  <a:srgbClr val="292929"/>
                </a:solidFill>
                <a:latin typeface="Bebas Neue"/>
                <a:ea typeface="Bebas Neue"/>
                <a:cs typeface="Bebas Neue"/>
                <a:sym typeface="Bebas Neue"/>
              </a:rPr>
              <a:t>REQUIREMENT   ANALYSIS</a:t>
            </a:r>
          </a:p>
          <a:p>
            <a:pPr algn="l">
              <a:lnSpc>
                <a:spcPts val="6205"/>
              </a:lnSpc>
            </a:pPr>
            <a:endParaRPr lang="en-US" sz="8122">
              <a:solidFill>
                <a:srgbClr val="292929"/>
              </a:solidFill>
              <a:latin typeface="Bebas Neue"/>
              <a:ea typeface="Bebas Neue"/>
              <a:cs typeface="Bebas Neue"/>
              <a:sym typeface="Bebas Neue"/>
            </a:endParaRPr>
          </a:p>
        </p:txBody>
      </p:sp>
      <p:sp>
        <p:nvSpPr>
          <p:cNvPr id="8" name="TextBox 8"/>
          <p:cNvSpPr txBox="1"/>
          <p:nvPr/>
        </p:nvSpPr>
        <p:spPr>
          <a:xfrm>
            <a:off x="452600" y="2330414"/>
            <a:ext cx="11270002" cy="1811020"/>
          </a:xfrm>
          <a:prstGeom prst="rect">
            <a:avLst/>
          </a:prstGeom>
        </p:spPr>
        <p:txBody>
          <a:bodyPr lIns="0" tIns="0" rIns="0" bIns="0" rtlCol="0" anchor="t">
            <a:spAutoFit/>
          </a:bodyPr>
          <a:lstStyle/>
          <a:p>
            <a:pPr algn="ctr">
              <a:lnSpc>
                <a:spcPts val="7279"/>
              </a:lnSpc>
            </a:pPr>
            <a:r>
              <a:rPr lang="en-US" sz="5199" b="1">
                <a:solidFill>
                  <a:srgbClr val="211F20"/>
                </a:solidFill>
                <a:latin typeface="Canva Sans Bold"/>
                <a:ea typeface="Canva Sans Bold"/>
                <a:cs typeface="Canva Sans Bold"/>
                <a:sym typeface="Canva Sans Bold"/>
              </a:rPr>
              <a:t>Non functional requirement </a:t>
            </a:r>
          </a:p>
          <a:p>
            <a:pPr algn="ctr">
              <a:lnSpc>
                <a:spcPts val="7279"/>
              </a:lnSpc>
            </a:pPr>
            <a:endParaRPr lang="en-US" sz="5199" b="1">
              <a:solidFill>
                <a:srgbClr val="211F20"/>
              </a:solidFill>
              <a:latin typeface="Canva Sans Bold"/>
              <a:ea typeface="Canva Sans Bold"/>
              <a:cs typeface="Canva Sans Bold"/>
              <a:sym typeface="Canva Sans Bold"/>
            </a:endParaRPr>
          </a:p>
        </p:txBody>
      </p:sp>
      <p:sp>
        <p:nvSpPr>
          <p:cNvPr id="9" name="AutoShape 9"/>
          <p:cNvSpPr/>
          <p:nvPr/>
        </p:nvSpPr>
        <p:spPr>
          <a:xfrm flipV="1">
            <a:off x="1751233" y="3236559"/>
            <a:ext cx="11165862" cy="19050"/>
          </a:xfrm>
          <a:prstGeom prst="line">
            <a:avLst/>
          </a:prstGeom>
          <a:ln w="38100" cap="flat">
            <a:solidFill>
              <a:srgbClr val="48BAC3"/>
            </a:solidFill>
            <a:prstDash val="solid"/>
            <a:headEnd type="none" w="sm" len="sm"/>
            <a:tailEnd type="none" w="sm" len="sm"/>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1648</Words>
  <Application>Microsoft Office PowerPoint</Application>
  <PresentationFormat>Custom</PresentationFormat>
  <Paragraphs>255</Paragraphs>
  <Slides>35</Slides>
  <Notes>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Times New Roman</vt:lpstr>
      <vt:lpstr>Arial</vt:lpstr>
      <vt:lpstr>Bebas Neue</vt:lpstr>
      <vt:lpstr>Canva Sans Bold</vt:lpstr>
      <vt:lpstr>Proxima Nova Bold</vt:lpstr>
      <vt:lpstr>DM Serif Display</vt:lpstr>
      <vt:lpstr>Austere  Display</vt:lpstr>
      <vt:lpstr>Proxima Nova</vt:lpstr>
      <vt:lpstr>Assertive Display</vt:lpstr>
      <vt:lpstr>Calibri</vt:lpstr>
      <vt:lpstr>Ample Display</vt:lpstr>
      <vt:lpstr>Playfair Display SC Bold</vt:lpstr>
      <vt:lpstr>Bebas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Minimalist Medical Presentation</dc:title>
  <cp:lastModifiedBy>Microsoft account</cp:lastModifiedBy>
  <cp:revision>13</cp:revision>
  <dcterms:created xsi:type="dcterms:W3CDTF">2006-08-16T00:00:00Z</dcterms:created>
  <dcterms:modified xsi:type="dcterms:W3CDTF">2024-10-21T15:46:32Z</dcterms:modified>
  <dc:identifier>DAGPBCwDY4w</dc:identifier>
</cp:coreProperties>
</file>